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8" r:id="rId4"/>
    <p:sldId id="257"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5A40B0E0-F395-446F-B479-3D2259CA0E14}"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7118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CEB26-3048-46D3-A224-DB452157247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85203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1429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3982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654487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12458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7557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631554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95309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3390750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8266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0CEB26-3048-46D3-A224-DB452157247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1381359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0CEB26-3048-46D3-A224-DB4521572474}" type="datetimeFigureOut">
              <a:rPr lang="en-US" smtClean="0"/>
              <a:t>10/2/2024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40B0E0-F395-446F-B479-3D2259CA0E14}"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9598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0CEB26-3048-46D3-A224-DB4521572474}" type="datetimeFigureOut">
              <a:rPr lang="en-US" smtClean="0"/>
              <a:t>10/2/2024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40B0E0-F395-446F-B479-3D2259CA0E14}"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47573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0CEB26-3048-46D3-A224-DB4521572474}" type="datetimeFigureOut">
              <a:rPr lang="en-US" smtClean="0"/>
              <a:t>10/2/2024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22418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CEB26-3048-46D3-A224-DB452157247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66380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CEB26-3048-46D3-A224-DB452157247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2392619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0CEB26-3048-46D3-A224-DB4521572474}" type="datetimeFigureOut">
              <a:rPr lang="en-US" smtClean="0"/>
              <a:t>10/2/2024</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A40B0E0-F395-446F-B479-3D2259CA0E14}" type="slidenum">
              <a:rPr lang="en-US" smtClean="0"/>
              <a:t>‹#›</a:t>
            </a:fld>
            <a:endParaRPr lang="en-US"/>
          </a:p>
        </p:txBody>
      </p:sp>
    </p:spTree>
    <p:extLst>
      <p:ext uri="{BB962C8B-B14F-4D97-AF65-F5344CB8AC3E}">
        <p14:creationId xmlns:p14="http://schemas.microsoft.com/office/powerpoint/2010/main" val="39671688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nhaiyen@pgdmongcai.edu.vn"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8962" y="13252"/>
            <a:ext cx="8534400" cy="685800"/>
          </a:xfrm>
        </p:spPr>
        <p:txBody>
          <a:bodyPr>
            <a:normAutofit fontScale="90000"/>
          </a:bodyPr>
          <a:lstStyle/>
          <a:p>
            <a:r>
              <a:rPr lang="en-US" b="1" dirty="0">
                <a:latin typeface="Times New Roman" pitchFamily="18" charset="0"/>
                <a:cs typeface="Times New Roman" pitchFamily="18" charset="0"/>
              </a:rPr>
              <a:t>THÔNG TIN CHUNG</a:t>
            </a:r>
          </a:p>
        </p:txBody>
      </p:sp>
      <p:sp>
        <p:nvSpPr>
          <p:cNvPr id="4" name="Rectangle 3"/>
          <p:cNvSpPr/>
          <p:nvPr/>
        </p:nvSpPr>
        <p:spPr>
          <a:xfrm>
            <a:off x="2483406" y="647580"/>
            <a:ext cx="3985515" cy="400110"/>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TRƯỜNG MẦM NON </a:t>
            </a:r>
            <a:r>
              <a:rPr lang="en-US" sz="2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HẢI</a:t>
            </a:r>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2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YÊN</a:t>
            </a:r>
            <a:endPar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Rectangle 4"/>
          <p:cNvSpPr/>
          <p:nvPr/>
        </p:nvSpPr>
        <p:spPr>
          <a:xfrm>
            <a:off x="1022994" y="4495800"/>
            <a:ext cx="7162800" cy="1077218"/>
          </a:xfrm>
          <a:prstGeom prst="rect">
            <a:avLst/>
          </a:prstGeom>
        </p:spPr>
        <p:txBody>
          <a:bodyPr wrap="square">
            <a:spAutoFit/>
          </a:bodyPr>
          <a:lstStyle/>
          <a:p>
            <a:r>
              <a:rPr lang="fr-FR" sz="1600" dirty="0" err="1">
                <a:latin typeface="Times New Roman" pitchFamily="18" charset="0"/>
                <a:cs typeface="Times New Roman" pitchFamily="18" charset="0"/>
              </a:rPr>
              <a:t>Địa</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điểm</a:t>
            </a:r>
            <a:r>
              <a:rPr lang="fr-FR" sz="1600" dirty="0">
                <a:latin typeface="Times New Roman" pitchFamily="18" charset="0"/>
                <a:cs typeface="Times New Roman" pitchFamily="18" charset="0"/>
              </a:rPr>
              <a:t>: Khu 4- </a:t>
            </a:r>
            <a:r>
              <a:rPr lang="fr-FR" sz="1600" dirty="0" err="1">
                <a:latin typeface="Times New Roman" pitchFamily="18" charset="0"/>
                <a:cs typeface="Times New Roman" pitchFamily="18" charset="0"/>
              </a:rPr>
              <a:t>phường</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Hải</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Yên</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Thành</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phố</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Móng</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Cái</a:t>
            </a:r>
            <a:r>
              <a:rPr lang="fr-FR" sz="1600" dirty="0">
                <a:latin typeface="Times New Roman" pitchFamily="18" charset="0"/>
                <a:cs typeface="Times New Roman" pitchFamily="18" charset="0"/>
              </a:rPr>
              <a:t> - </a:t>
            </a:r>
            <a:r>
              <a:rPr lang="fr-FR" sz="1600" dirty="0" err="1">
                <a:latin typeface="Times New Roman" pitchFamily="18" charset="0"/>
                <a:cs typeface="Times New Roman" pitchFamily="18" charset="0"/>
              </a:rPr>
              <a:t>Tỉnh</a:t>
            </a:r>
            <a:r>
              <a:rPr lang="fr-FR" sz="1600" dirty="0">
                <a:latin typeface="Times New Roman" pitchFamily="18" charset="0"/>
                <a:cs typeface="Times New Roman" pitchFamily="18" charset="0"/>
              </a:rPr>
              <a:t> </a:t>
            </a:r>
            <a:r>
              <a:rPr lang="fr-FR" sz="1600" dirty="0" err="1">
                <a:latin typeface="Times New Roman" pitchFamily="18" charset="0"/>
                <a:cs typeface="Times New Roman" pitchFamily="18" charset="0"/>
              </a:rPr>
              <a:t>Quảng</a:t>
            </a:r>
            <a:r>
              <a:rPr lang="fr-FR" sz="1600" dirty="0">
                <a:latin typeface="Times New Roman" pitchFamily="18" charset="0"/>
                <a:cs typeface="Times New Roman" pitchFamily="18" charset="0"/>
              </a:rPr>
              <a:t> Ninh.</a:t>
            </a:r>
          </a:p>
          <a:p>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điện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thoại</a:t>
            </a:r>
            <a:r>
              <a:rPr lang="en-US" sz="1600" dirty="0">
                <a:latin typeface="Times New Roman" pitchFamily="18" charset="0"/>
                <a:cs typeface="Times New Roman" pitchFamily="18" charset="0"/>
              </a:rPr>
              <a:t>: 02033883994 </a:t>
            </a:r>
          </a:p>
          <a:p>
            <a:r>
              <a:rPr lang="en-US" sz="1600" dirty="0">
                <a:latin typeface="Times New Roman" pitchFamily="18" charset="0"/>
                <a:cs typeface="Times New Roman" pitchFamily="18" charset="0"/>
              </a:rPr>
              <a:t>Email: </a:t>
            </a:r>
            <a:r>
              <a:rPr lang="en-US" sz="1600" dirty="0" err="1">
                <a:latin typeface="Times New Roman" pitchFamily="18" charset="0"/>
                <a:cs typeface="Times New Roman" pitchFamily="18" charset="0"/>
                <a:hlinkClick r:id="rId2"/>
              </a:rPr>
              <a:t>mnhaiyen@pgdmongcai.edu.vn</a:t>
            </a:r>
            <a:endParaRPr lang="en-US" sz="1600" dirty="0">
              <a:latin typeface="Times New Roman" pitchFamily="18" charset="0"/>
              <a:cs typeface="Times New Roman" pitchFamily="18" charset="0"/>
            </a:endParaRPr>
          </a:p>
          <a:p>
            <a:r>
              <a:rPr lang="en-US" sz="1600" dirty="0" err="1">
                <a:latin typeface="Times New Roman" pitchFamily="18" charset="0"/>
                <a:cs typeface="Times New Roman" pitchFamily="18" charset="0"/>
              </a:rPr>
              <a:t>Mã</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số</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thuế</a:t>
            </a:r>
            <a:r>
              <a:rPr lang="en-US" sz="1600" dirty="0">
                <a:latin typeface="Times New Roman" pitchFamily="18" charset="0"/>
                <a:cs typeface="Times New Roman" pitchFamily="18" charset="0"/>
              </a:rPr>
              <a:t>: 5700639489</a:t>
            </a:r>
          </a:p>
        </p:txBody>
      </p:sp>
    </p:spTree>
    <p:extLst>
      <p:ext uri="{BB962C8B-B14F-4D97-AF65-F5344CB8AC3E}">
        <p14:creationId xmlns:p14="http://schemas.microsoft.com/office/powerpoint/2010/main" val="3144417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B0538B31-C9BF-01E9-019A-B0A19863CA8E}"/>
              </a:ext>
            </a:extLst>
          </p:cNvPr>
          <p:cNvSpPr/>
          <p:nvPr/>
        </p:nvSpPr>
        <p:spPr>
          <a:xfrm>
            <a:off x="1447800" y="1508076"/>
            <a:ext cx="6248400" cy="6096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b="1" dirty="0" err="1">
                <a:solidFill>
                  <a:schemeClr val="tx1"/>
                </a:solidFill>
              </a:rPr>
              <a:t>SỨ</a:t>
            </a:r>
            <a:r>
              <a:rPr lang="en-US" b="1" dirty="0">
                <a:solidFill>
                  <a:schemeClr val="tx1"/>
                </a:solidFill>
              </a:rPr>
              <a:t> </a:t>
            </a:r>
            <a:r>
              <a:rPr lang="en-US" b="1" dirty="0" err="1">
                <a:solidFill>
                  <a:schemeClr val="tx1"/>
                </a:solidFill>
              </a:rPr>
              <a:t>MỆNH</a:t>
            </a:r>
            <a:r>
              <a:rPr lang="en-US" b="1" dirty="0">
                <a:solidFill>
                  <a:schemeClr val="tx1"/>
                </a:solidFill>
              </a:rPr>
              <a:t>, </a:t>
            </a:r>
            <a:r>
              <a:rPr lang="en-US" b="1" dirty="0" err="1">
                <a:solidFill>
                  <a:schemeClr val="tx1"/>
                </a:solidFill>
              </a:rPr>
              <a:t>TẦM</a:t>
            </a:r>
            <a:r>
              <a:rPr lang="en-US" b="1" dirty="0">
                <a:solidFill>
                  <a:schemeClr val="tx1"/>
                </a:solidFill>
              </a:rPr>
              <a:t> </a:t>
            </a:r>
            <a:r>
              <a:rPr lang="en-US" b="1" dirty="0" err="1">
                <a:solidFill>
                  <a:schemeClr val="tx1"/>
                </a:solidFill>
              </a:rPr>
              <a:t>NHÌN</a:t>
            </a:r>
            <a:r>
              <a:rPr lang="en-US" b="1" dirty="0">
                <a:solidFill>
                  <a:schemeClr val="tx1"/>
                </a:solidFill>
              </a:rPr>
              <a:t>, </a:t>
            </a:r>
            <a:r>
              <a:rPr lang="en-US" b="1" dirty="0" err="1">
                <a:solidFill>
                  <a:schemeClr val="tx1"/>
                </a:solidFill>
              </a:rPr>
              <a:t>MỤC</a:t>
            </a:r>
            <a:r>
              <a:rPr lang="en-US" b="1" dirty="0">
                <a:solidFill>
                  <a:schemeClr val="tx1"/>
                </a:solidFill>
              </a:rPr>
              <a:t> </a:t>
            </a:r>
            <a:r>
              <a:rPr lang="en-US" b="1" dirty="0" err="1">
                <a:solidFill>
                  <a:schemeClr val="tx1"/>
                </a:solidFill>
              </a:rPr>
              <a:t>TIÊU</a:t>
            </a:r>
            <a:endParaRPr lang="vi-VN" b="1" dirty="0">
              <a:solidFill>
                <a:schemeClr val="tx1"/>
              </a:solidFill>
            </a:endParaRPr>
          </a:p>
        </p:txBody>
      </p:sp>
      <p:sp>
        <p:nvSpPr>
          <p:cNvPr id="3" name="Rectangle: Rounded Corners 2">
            <a:extLst>
              <a:ext uri="{FF2B5EF4-FFF2-40B4-BE49-F238E27FC236}">
                <a16:creationId xmlns:a16="http://schemas.microsoft.com/office/drawing/2014/main" id="{955B9A4B-FA37-A9DD-FAE2-3B85EDE32D3C}"/>
              </a:ext>
            </a:extLst>
          </p:cNvPr>
          <p:cNvSpPr/>
          <p:nvPr/>
        </p:nvSpPr>
        <p:spPr>
          <a:xfrm>
            <a:off x="858670" y="2286000"/>
            <a:ext cx="1524000" cy="39624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400" b="1" dirty="0" err="1">
                <a:solidFill>
                  <a:schemeClr val="tx1"/>
                </a:solidFill>
                <a:latin typeface="Times New Roman" panose="02020603050405020304" pitchFamily="18" charset="0"/>
                <a:cs typeface="Times New Roman" panose="02020603050405020304" pitchFamily="18" charset="0"/>
              </a:rPr>
              <a:t>Sứ</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mệnh</a:t>
            </a:r>
            <a:endParaRPr lang="en-US" sz="2400" b="1" dirty="0">
              <a:solidFill>
                <a:schemeClr val="tx1"/>
              </a:solidFill>
              <a:latin typeface="Times New Roman" panose="02020603050405020304" pitchFamily="18" charset="0"/>
              <a:cs typeface="Times New Roman" panose="02020603050405020304" pitchFamily="18" charset="0"/>
            </a:endParaRPr>
          </a:p>
          <a:p>
            <a:pPr algn="ctr"/>
            <a:endPar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nl-NL"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Trường mầm non Hải Yên là Trường học An toàn- Tôn trọng- Thương yêu- Tự hào</a:t>
            </a:r>
            <a:endParaRPr lang="en-US" dirty="0">
              <a:latin typeface="Times New Roman" panose="02020603050405020304" pitchFamily="18" charset="0"/>
              <a:cs typeface="Times New Roman" panose="02020603050405020304" pitchFamily="18" charset="0"/>
            </a:endParaRPr>
          </a:p>
          <a:p>
            <a:pPr algn="ctr"/>
            <a:endParaRPr lang="vi-VN" dirty="0"/>
          </a:p>
        </p:txBody>
      </p:sp>
      <p:sp>
        <p:nvSpPr>
          <p:cNvPr id="6" name="Rectangle: Rounded Corners 5">
            <a:extLst>
              <a:ext uri="{FF2B5EF4-FFF2-40B4-BE49-F238E27FC236}">
                <a16:creationId xmlns:a16="http://schemas.microsoft.com/office/drawing/2014/main" id="{5E1976ED-08F8-6CD2-8BFC-31ECE9747BC0}"/>
              </a:ext>
            </a:extLst>
          </p:cNvPr>
          <p:cNvSpPr/>
          <p:nvPr/>
        </p:nvSpPr>
        <p:spPr>
          <a:xfrm>
            <a:off x="2664157" y="2286000"/>
            <a:ext cx="1524000" cy="39624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2200" b="1" dirty="0">
              <a:solidFill>
                <a:schemeClr val="tx1"/>
              </a:solidFill>
            </a:endParaRPr>
          </a:p>
          <a:p>
            <a:pPr algn="ctr"/>
            <a:r>
              <a:rPr lang="en-US" sz="2200" b="1" dirty="0" err="1">
                <a:solidFill>
                  <a:schemeClr val="tx1"/>
                </a:solidFill>
                <a:latin typeface="Times New Roman" panose="02020603050405020304" pitchFamily="18" charset="0"/>
                <a:cs typeface="Times New Roman" panose="02020603050405020304" pitchFamily="18" charset="0"/>
              </a:rPr>
              <a:t>Tầm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nhìn</a:t>
            </a:r>
            <a:endParaRPr lang="en-US" sz="2200" b="1" dirty="0">
              <a:solidFill>
                <a:schemeClr val="tx1"/>
              </a:solidFill>
              <a:latin typeface="Times New Roman" panose="02020603050405020304" pitchFamily="18" charset="0"/>
              <a:cs typeface="Times New Roman" panose="02020603050405020304" pitchFamily="18" charset="0"/>
            </a:endParaRPr>
          </a:p>
          <a:p>
            <a:pPr algn="just"/>
            <a:endPar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nl-NL"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Trường mầm non Hải Yên sẽ trở thành ngôi trường nuôi dưỡng, chăm sóc, giáo dục trẻ an toàn, hạnh phúc</a:t>
            </a:r>
            <a:endParaRPr lang="en-US" dirty="0">
              <a:latin typeface="Times New Roman" panose="02020603050405020304" pitchFamily="18" charset="0"/>
              <a:cs typeface="Times New Roman" panose="02020603050405020304" pitchFamily="18" charset="0"/>
            </a:endParaRPr>
          </a:p>
          <a:p>
            <a:pPr algn="ctr"/>
            <a:endParaRPr lang="vi-VN" dirty="0"/>
          </a:p>
        </p:txBody>
      </p:sp>
      <p:sp>
        <p:nvSpPr>
          <p:cNvPr id="7" name="Rectangle: Rounded Corners 6">
            <a:extLst>
              <a:ext uri="{FF2B5EF4-FFF2-40B4-BE49-F238E27FC236}">
                <a16:creationId xmlns:a16="http://schemas.microsoft.com/office/drawing/2014/main" id="{8DB50067-BB76-40F5-D4A5-B17B5092BD38}"/>
              </a:ext>
            </a:extLst>
          </p:cNvPr>
          <p:cNvSpPr/>
          <p:nvPr/>
        </p:nvSpPr>
        <p:spPr>
          <a:xfrm>
            <a:off x="4469644" y="2260979"/>
            <a:ext cx="3988555" cy="39624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400" b="1" dirty="0" err="1">
                <a:solidFill>
                  <a:schemeClr val="tx1"/>
                </a:solidFill>
                <a:latin typeface="Times New Roman" panose="02020603050405020304" pitchFamily="18" charset="0"/>
                <a:cs typeface="Times New Roman" panose="02020603050405020304" pitchFamily="18" charset="0"/>
              </a:rPr>
              <a:t>Mục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tiêu</a:t>
            </a:r>
            <a:endParaRPr lang="en-US" sz="2400" b="1" dirty="0">
              <a:solidFill>
                <a:schemeClr val="tx1"/>
              </a:solidFill>
              <a:latin typeface="Times New Roman" panose="02020603050405020304" pitchFamily="18" charset="0"/>
              <a:cs typeface="Times New Roman" panose="02020603050405020304" pitchFamily="18" charset="0"/>
            </a:endParaRPr>
          </a:p>
          <a:p>
            <a:pPr algn="just"/>
            <a:r>
              <a:rPr lang="vi-VN" sz="1700" dirty="0">
                <a:solidFill>
                  <a:schemeClr val="tx1"/>
                </a:solidFill>
                <a:effectLst/>
                <a:ea typeface="Calibri" panose="020F0502020204030204" pitchFamily="34" charset="0"/>
                <a:cs typeface="Times New Roman" panose="02020603050405020304" pitchFamily="18" charset="0"/>
              </a:rPr>
              <a:t>Giúp trẻ em phát triển về thể chất, tình cảm, trí tuệ, thẩm mỹ, hình thành những yếu tố đầu tiên của nhân cách, chuẩn bị cho trẻ em vào lớp một; hình thành và phát triển ở trẻ em</a:t>
            </a:r>
            <a:r>
              <a:rPr lang="vi-VN" sz="1700" i="1" dirty="0">
                <a:solidFill>
                  <a:schemeClr val="tx1"/>
                </a:solidFill>
                <a:effectLst/>
                <a:ea typeface="Calibri" panose="020F0502020204030204" pitchFamily="34" charset="0"/>
                <a:cs typeface="Times New Roman" panose="02020603050405020304" pitchFamily="18" charset="0"/>
              </a:rPr>
              <a:t> </a:t>
            </a:r>
            <a:r>
              <a:rPr lang="vi-VN" sz="1700" dirty="0">
                <a:solidFill>
                  <a:schemeClr val="tx1"/>
                </a:solidFill>
                <a:effectLst/>
                <a:ea typeface="Calibri" panose="020F0502020204030204" pitchFamily="34" charset="0"/>
                <a:cs typeface="Times New Roman" panose="02020603050405020304" pitchFamily="18" charset="0"/>
              </a:rPr>
              <a:t>những chức năng tâm sinh lý, năng lực và phẩm chất mang tính nền tảng, những kỹ năng sống cần thiết phù hợp với lứa tuổi, khơi dậy và phát triển tối đa những khả năng tiềm ẩn, đặt nền tảng cho việc học ở các cấp học tiếp theo và cho việc học tập suốt đời</a:t>
            </a:r>
            <a:endParaRPr lang="en-US" sz="1700" dirty="0">
              <a:solidFill>
                <a:schemeClr val="tx1"/>
              </a:solidFill>
            </a:endParaRPr>
          </a:p>
          <a:p>
            <a:pPr algn="ctr"/>
            <a:endParaRPr lang="vi-VN" dirty="0"/>
          </a:p>
        </p:txBody>
      </p:sp>
      <p:sp>
        <p:nvSpPr>
          <p:cNvPr id="8" name="Rectangle: Rounded Corners 7">
            <a:extLst>
              <a:ext uri="{FF2B5EF4-FFF2-40B4-BE49-F238E27FC236}">
                <a16:creationId xmlns:a16="http://schemas.microsoft.com/office/drawing/2014/main" id="{FB893994-088B-3197-D3D2-85C16E4ED4F2}"/>
              </a:ext>
            </a:extLst>
          </p:cNvPr>
          <p:cNvSpPr/>
          <p:nvPr/>
        </p:nvSpPr>
        <p:spPr>
          <a:xfrm>
            <a:off x="2590802" y="557284"/>
            <a:ext cx="4393443" cy="7801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vi-VN" sz="2400" b="1" dirty="0">
                <a:ln/>
                <a:solidFill>
                  <a:schemeClr val="tx1"/>
                </a:solidFill>
              </a:rPr>
              <a:t>THÔNG TIN CHUNG</a:t>
            </a:r>
          </a:p>
        </p:txBody>
      </p:sp>
    </p:spTree>
    <p:extLst>
      <p:ext uri="{BB962C8B-B14F-4D97-AF65-F5344CB8AC3E}">
        <p14:creationId xmlns:p14="http://schemas.microsoft.com/office/powerpoint/2010/main" val="2360921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218" y="3313"/>
            <a:ext cx="8534400" cy="685800"/>
          </a:xfrm>
        </p:spPr>
        <p:txBody>
          <a:bodyPr>
            <a:normAutofit fontScale="90000"/>
          </a:bodyPr>
          <a:lstStyle/>
          <a:p>
            <a:r>
              <a:rPr lang="en-US" b="1" dirty="0">
                <a:latin typeface="Times New Roman" pitchFamily="18" charset="0"/>
                <a:cs typeface="Times New Roman" pitchFamily="18" charset="0"/>
              </a:rPr>
              <a:t>THÔNG TIN CHUNG</a:t>
            </a:r>
          </a:p>
        </p:txBody>
      </p:sp>
      <p:sp>
        <p:nvSpPr>
          <p:cNvPr id="4" name="Rectangle 3"/>
          <p:cNvSpPr/>
          <p:nvPr/>
        </p:nvSpPr>
        <p:spPr>
          <a:xfrm>
            <a:off x="2483406" y="609600"/>
            <a:ext cx="3985515" cy="400110"/>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TRƯỜNG MẦM NON </a:t>
            </a:r>
            <a:r>
              <a:rPr lang="en-US" sz="2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HẢI</a:t>
            </a:r>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2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YÊN</a:t>
            </a:r>
            <a:endPar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Rectangle 4"/>
          <p:cNvSpPr/>
          <p:nvPr/>
        </p:nvSpPr>
        <p:spPr>
          <a:xfrm>
            <a:off x="990600" y="5410200"/>
            <a:ext cx="7162800" cy="338554"/>
          </a:xfrm>
          <a:prstGeom prst="rect">
            <a:avLst/>
          </a:prstGeom>
        </p:spPr>
        <p:txBody>
          <a:bodyPr wrap="square">
            <a:spAutoFit/>
          </a:bodyPr>
          <a:lstStyle/>
          <a:p>
            <a:r>
              <a:rPr lang="fr-FR"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p:txBody>
      </p:sp>
      <p:sp>
        <p:nvSpPr>
          <p:cNvPr id="3" name="Rectangle 2"/>
          <p:cNvSpPr/>
          <p:nvPr/>
        </p:nvSpPr>
        <p:spPr>
          <a:xfrm>
            <a:off x="2541104" y="1262006"/>
            <a:ext cx="3965133" cy="4001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fr-FR" sz="2000" dirty="0" err="1">
                <a:latin typeface="Times New Roman" pitchFamily="18" charset="0"/>
                <a:cs typeface="Times New Roman" pitchFamily="18" charset="0"/>
              </a:rPr>
              <a:t>Quá</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trình</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thành</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lập</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và</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phát</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triển</a:t>
            </a:r>
            <a:r>
              <a:rPr lang="fr-FR" sz="2000" dirty="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7" name="Rounded Rectangle 6"/>
          <p:cNvSpPr/>
          <p:nvPr/>
        </p:nvSpPr>
        <p:spPr>
          <a:xfrm>
            <a:off x="2345613" y="1994482"/>
            <a:ext cx="1994250" cy="3886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fr-FR" sz="1600" dirty="0" err="1">
                <a:solidFill>
                  <a:schemeClr val="tx1"/>
                </a:solidFill>
                <a:latin typeface="Times New Roman" pitchFamily="18" charset="0"/>
                <a:cs typeface="Times New Roman" pitchFamily="18" charset="0"/>
              </a:rPr>
              <a:t>Từ</a:t>
            </a:r>
            <a:r>
              <a:rPr lang="fr-FR" sz="1600" dirty="0">
                <a:solidFill>
                  <a:schemeClr val="tx1"/>
                </a:solidFill>
                <a:latin typeface="Times New Roman" pitchFamily="18" charset="0"/>
                <a:cs typeface="Times New Roman" pitchFamily="18" charset="0"/>
              </a:rPr>
              <a:t> khi </a:t>
            </a:r>
            <a:r>
              <a:rPr lang="fr-FR" sz="1600" dirty="0" err="1">
                <a:solidFill>
                  <a:schemeClr val="tx1"/>
                </a:solidFill>
                <a:latin typeface="Times New Roman" pitchFamily="18" charset="0"/>
                <a:cs typeface="Times New Roman" pitchFamily="18" charset="0"/>
              </a:rPr>
              <a:t>thành</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lập</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cho</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đến</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nay</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trường</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luôn</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nhận</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được</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sự</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quan</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tâm</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sâu</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sắc</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của</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các</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cấp</a:t>
            </a:r>
            <a:r>
              <a:rPr lang="fr-FR" sz="1600" dirty="0">
                <a:solidFill>
                  <a:schemeClr val="tx1"/>
                </a:solidFill>
                <a:latin typeface="Times New Roman" pitchFamily="18" charset="0"/>
                <a:cs typeface="Times New Roman" pitchFamily="18" charset="0"/>
              </a:rPr>
              <a:t> </a:t>
            </a:r>
            <a:r>
              <a:rPr lang="fr-FR" sz="1600" dirty="0" err="1">
                <a:solidFill>
                  <a:schemeClr val="tx1"/>
                </a:solidFill>
                <a:latin typeface="Times New Roman" pitchFamily="18" charset="0"/>
                <a:cs typeface="Times New Roman" pitchFamily="18" charset="0"/>
              </a:rPr>
              <a:t>các</a:t>
            </a:r>
            <a:r>
              <a:rPr lang="fr-FR" sz="16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ngành</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cùng</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sự</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đoàn</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kết</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tinh</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thần</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trách</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nhiệm</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cao</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của</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tập</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thể</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đội</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ngũ</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cán</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bộ</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quản</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lý</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giáo</a:t>
            </a:r>
            <a:r>
              <a:rPr lang="fr-FR" sz="1400" dirty="0">
                <a:solidFill>
                  <a:schemeClr val="tx1"/>
                </a:solidFill>
                <a:latin typeface="Times New Roman" pitchFamily="18" charset="0"/>
                <a:cs typeface="Times New Roman" pitchFamily="18" charset="0"/>
              </a:rPr>
              <a:t> </a:t>
            </a:r>
            <a:r>
              <a:rPr lang="fr-FR" sz="1400" dirty="0" err="1">
                <a:solidFill>
                  <a:schemeClr val="tx1"/>
                </a:solidFill>
                <a:latin typeface="Times New Roman" pitchFamily="18" charset="0"/>
                <a:cs typeface="Times New Roman" pitchFamily="18" charset="0"/>
              </a:rPr>
              <a:t>viên</a:t>
            </a:r>
            <a:r>
              <a:rPr lang="vi-VN" sz="1400" dirty="0">
                <a:solidFill>
                  <a:schemeClr val="tx1"/>
                </a:solidFill>
                <a:latin typeface="Times New Roman" pitchFamily="18" charset="0"/>
                <a:cs typeface="Times New Roman" pitchFamily="18" charset="0"/>
              </a:rPr>
              <a:t>; </a:t>
            </a:r>
            <a:r>
              <a:rPr lang="vi-VN" sz="1400" dirty="0">
                <a:effectLst/>
                <a:latin typeface="Times New Roman" panose="02020603050405020304" pitchFamily="18" charset="0"/>
                <a:ea typeface="Times New Roman" panose="02020603050405020304" pitchFamily="18" charset="0"/>
              </a:rPr>
              <a:t>Trường đã không ngừng phát triển. đạt danh hiệu tập thể lao động tiên tiến liên tục trong nhiều năm liền và được tặng giấy</a:t>
            </a:r>
            <a:r>
              <a:rPr lang="vi-VN" sz="1400" spc="-80" dirty="0">
                <a:effectLst/>
                <a:latin typeface="Times New Roman" panose="02020603050405020304" pitchFamily="18" charset="0"/>
                <a:ea typeface="Times New Roman" panose="02020603050405020304" pitchFamily="18" charset="0"/>
              </a:rPr>
              <a:t> </a:t>
            </a:r>
            <a:r>
              <a:rPr lang="vi-VN" sz="1400" dirty="0">
                <a:effectLst/>
                <a:latin typeface="Times New Roman" panose="02020603050405020304" pitchFamily="18" charset="0"/>
                <a:ea typeface="Times New Roman" panose="02020603050405020304" pitchFamily="18" charset="0"/>
              </a:rPr>
              <a:t>khen.</a:t>
            </a:r>
            <a:endParaRPr lang="en-US" sz="1400" dirty="0"/>
          </a:p>
        </p:txBody>
      </p:sp>
      <p:sp>
        <p:nvSpPr>
          <p:cNvPr id="9" name="Rounded Rectangle 8"/>
          <p:cNvSpPr/>
          <p:nvPr/>
        </p:nvSpPr>
        <p:spPr>
          <a:xfrm>
            <a:off x="269376" y="1981200"/>
            <a:ext cx="1881061" cy="3886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nl-NL" sz="1600" dirty="0">
                <a:effectLst/>
                <a:latin typeface="Times New Roman" panose="02020603050405020304" pitchFamily="18" charset="0"/>
                <a:ea typeface="Times New Roman" panose="02020603050405020304" pitchFamily="18" charset="0"/>
              </a:rPr>
              <a:t>Trường Mầm non Hải Yên</a:t>
            </a:r>
            <a:r>
              <a:rPr lang="vi-VN" sz="1600" dirty="0">
                <a:effectLst/>
                <a:latin typeface="Times New Roman" panose="02020603050405020304" pitchFamily="18" charset="0"/>
                <a:ea typeface="Times New Roman" panose="02020603050405020304" pitchFamily="18" charset="0"/>
              </a:rPr>
              <a:t> là trường mầm non công lập</a:t>
            </a:r>
            <a:r>
              <a:rPr lang="nl-NL" sz="1600" dirty="0">
                <a:effectLst/>
                <a:latin typeface="Times New Roman" panose="02020603050405020304" pitchFamily="18" charset="0"/>
                <a:ea typeface="Times New Roman" panose="02020603050405020304" pitchFamily="18" charset="0"/>
              </a:rPr>
              <a:t> được thành lập tháng 09/2004 trên địa bàn khu 4 - Phường Hải Yên theo QĐ số 29/QĐ/UBND ngày 22/9/2004 của UBND thành phố Móng Cái</a:t>
            </a:r>
            <a:endParaRPr lang="en-US" sz="1600" dirty="0">
              <a:solidFill>
                <a:schemeClr val="tx1"/>
              </a:solidFill>
              <a:latin typeface="Times New Roman" pitchFamily="18" charset="0"/>
              <a:cs typeface="Times New Roman" pitchFamily="18" charset="0"/>
            </a:endParaRPr>
          </a:p>
        </p:txBody>
      </p:sp>
      <p:sp>
        <p:nvSpPr>
          <p:cNvPr id="11" name="Rounded Rectangle 10"/>
          <p:cNvSpPr/>
          <p:nvPr/>
        </p:nvSpPr>
        <p:spPr>
          <a:xfrm>
            <a:off x="6629400" y="1994482"/>
            <a:ext cx="1994249" cy="376755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fr-FR" dirty="0" err="1">
                <a:solidFill>
                  <a:schemeClr val="tx1"/>
                </a:solidFill>
                <a:latin typeface="Times New Roman" pitchFamily="18" charset="0"/>
                <a:cs typeface="Times New Roman" pitchFamily="18" charset="0"/>
              </a:rPr>
              <a:t>Tháng</a:t>
            </a:r>
            <a:r>
              <a:rPr lang="fr-FR" dirty="0">
                <a:solidFill>
                  <a:schemeClr val="tx1"/>
                </a:solidFill>
                <a:latin typeface="Times New Roman" pitchFamily="18" charset="0"/>
                <a:cs typeface="Times New Roman" pitchFamily="18" charset="0"/>
              </a:rPr>
              <a:t> 10 </a:t>
            </a:r>
            <a:r>
              <a:rPr lang="fr-FR" dirty="0" err="1">
                <a:solidFill>
                  <a:schemeClr val="tx1"/>
                </a:solidFill>
                <a:latin typeface="Times New Roman" pitchFamily="18" charset="0"/>
                <a:cs typeface="Times New Roman" pitchFamily="18" charset="0"/>
              </a:rPr>
              <a:t>năm</a:t>
            </a:r>
            <a:r>
              <a:rPr lang="fr-FR" dirty="0">
                <a:solidFill>
                  <a:schemeClr val="tx1"/>
                </a:solidFill>
                <a:latin typeface="Times New Roman" pitchFamily="18" charset="0"/>
                <a:cs typeface="Times New Roman" pitchFamily="18" charset="0"/>
              </a:rPr>
              <a:t> 2023 </a:t>
            </a:r>
            <a:r>
              <a:rPr lang="fr-FR" dirty="0" err="1">
                <a:solidFill>
                  <a:schemeClr val="tx1"/>
                </a:solidFill>
                <a:latin typeface="Times New Roman" pitchFamily="18" charset="0"/>
                <a:cs typeface="Times New Roman" pitchFamily="18" charset="0"/>
              </a:rPr>
              <a:t>trường</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được</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công</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nhận</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đạt</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kiểm</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định</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chất</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lượng</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giáo</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dục</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cấp</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độ</a:t>
            </a:r>
            <a:r>
              <a:rPr lang="fr-FR" dirty="0">
                <a:solidFill>
                  <a:schemeClr val="tx1"/>
                </a:solidFill>
                <a:latin typeface="Times New Roman" pitchFamily="18" charset="0"/>
                <a:cs typeface="Times New Roman" pitchFamily="18" charset="0"/>
              </a:rPr>
              <a:t> 2 </a:t>
            </a:r>
            <a:r>
              <a:rPr lang="fr-FR" dirty="0" err="1">
                <a:solidFill>
                  <a:schemeClr val="tx1"/>
                </a:solidFill>
                <a:latin typeface="Times New Roman" pitchFamily="18" charset="0"/>
                <a:cs typeface="Times New Roman" pitchFamily="18" charset="0"/>
              </a:rPr>
              <a:t>và</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trường</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chuẩn</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quốc</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gia</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mức</a:t>
            </a:r>
            <a:r>
              <a:rPr lang="fr-FR" dirty="0">
                <a:solidFill>
                  <a:schemeClr val="tx1"/>
                </a:solidFill>
                <a:latin typeface="Times New Roman" pitchFamily="18" charset="0"/>
                <a:cs typeface="Times New Roman" pitchFamily="18" charset="0"/>
              </a:rPr>
              <a:t> </a:t>
            </a:r>
            <a:r>
              <a:rPr lang="fr-FR" dirty="0" err="1">
                <a:solidFill>
                  <a:schemeClr val="tx1"/>
                </a:solidFill>
                <a:latin typeface="Times New Roman" pitchFamily="18" charset="0"/>
                <a:cs typeface="Times New Roman" pitchFamily="18" charset="0"/>
              </a:rPr>
              <a:t>độ</a:t>
            </a:r>
            <a:r>
              <a:rPr lang="fr-FR" dirty="0">
                <a:solidFill>
                  <a:schemeClr val="tx1"/>
                </a:solidFill>
                <a:latin typeface="Times New Roman" pitchFamily="18" charset="0"/>
                <a:cs typeface="Times New Roman" pitchFamily="18" charset="0"/>
              </a:rPr>
              <a:t> 1.</a:t>
            </a:r>
            <a:endParaRPr lang="en-US" dirty="0">
              <a:solidFill>
                <a:schemeClr val="tx1"/>
              </a:solidFill>
              <a:latin typeface="Times New Roman" pitchFamily="18" charset="0"/>
              <a:cs typeface="Times New Roman" pitchFamily="18" charset="0"/>
            </a:endParaRPr>
          </a:p>
        </p:txBody>
      </p:sp>
      <p:sp>
        <p:nvSpPr>
          <p:cNvPr id="15" name="Rectangle: Rounded Corners 14">
            <a:extLst>
              <a:ext uri="{FF2B5EF4-FFF2-40B4-BE49-F238E27FC236}">
                <a16:creationId xmlns:a16="http://schemas.microsoft.com/office/drawing/2014/main" id="{BB75195E-6845-D5AB-66FC-BCC5727D8F04}"/>
              </a:ext>
            </a:extLst>
          </p:cNvPr>
          <p:cNvSpPr/>
          <p:nvPr/>
        </p:nvSpPr>
        <p:spPr>
          <a:xfrm>
            <a:off x="4535039" y="1981200"/>
            <a:ext cx="1854990" cy="3886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vi-VN" sz="1500" dirty="0">
                <a:effectLst/>
                <a:latin typeface="Times New Roman" panose="02020603050405020304" pitchFamily="18" charset="0"/>
                <a:ea typeface="Times New Roman" panose="02020603050405020304" pitchFamily="18" charset="0"/>
              </a:rPr>
              <a:t>Năm học 2020-2021, nhà trường nhận được sự quan tâm của các cấp lãnh đạo đầu tư xây dựng mới điểm trường trung tâm tại khu 4 - phường Hải Yên với quy </a:t>
            </a:r>
            <a:r>
              <a:rPr lang="vi-VN" sz="1500" spc="-15" dirty="0">
                <a:effectLst/>
                <a:latin typeface="Times New Roman" panose="02020603050405020304" pitchFamily="18" charset="0"/>
                <a:ea typeface="Times New Roman" panose="02020603050405020304" pitchFamily="18" charset="0"/>
              </a:rPr>
              <a:t>mô </a:t>
            </a:r>
            <a:r>
              <a:rPr lang="vi-VN" sz="1500" dirty="0">
                <a:effectLst/>
                <a:latin typeface="Times New Roman" panose="02020603050405020304" pitchFamily="18" charset="0"/>
                <a:ea typeface="Times New Roman" panose="02020603050405020304" pitchFamily="18" charset="0"/>
              </a:rPr>
              <a:t>11 phòng học và đầy đủ các phòng chức năng theo quy định để đạt chuẩn </a:t>
            </a:r>
            <a:r>
              <a:rPr lang="vi-VN" sz="1500" spc="-15" dirty="0">
                <a:effectLst/>
                <a:latin typeface="Times New Roman" panose="02020603050405020304" pitchFamily="18" charset="0"/>
                <a:ea typeface="Times New Roman" panose="02020603050405020304" pitchFamily="18" charset="0"/>
              </a:rPr>
              <a:t>mức </a:t>
            </a:r>
            <a:r>
              <a:rPr lang="vi-VN" sz="1500" dirty="0">
                <a:effectLst/>
                <a:latin typeface="Times New Roman" panose="02020603050405020304" pitchFamily="18" charset="0"/>
                <a:ea typeface="Times New Roman" panose="02020603050405020304" pitchFamily="18" charset="0"/>
              </a:rPr>
              <a:t>độ 1.</a:t>
            </a:r>
            <a:endParaRPr lang="vi-VN" sz="1500" dirty="0"/>
          </a:p>
        </p:txBody>
      </p:sp>
    </p:spTree>
    <p:extLst>
      <p:ext uri="{BB962C8B-B14F-4D97-AF65-F5344CB8AC3E}">
        <p14:creationId xmlns:p14="http://schemas.microsoft.com/office/powerpoint/2010/main" val="2486160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8962" y="0"/>
            <a:ext cx="8534400" cy="685800"/>
          </a:xfrm>
        </p:spPr>
        <p:txBody>
          <a:bodyPr>
            <a:normAutofit fontScale="90000"/>
          </a:bodyPr>
          <a:lstStyle/>
          <a:p>
            <a:r>
              <a:rPr lang="en-US" b="1" dirty="0">
                <a:latin typeface="Times New Roman" pitchFamily="18" charset="0"/>
                <a:cs typeface="Times New Roman" pitchFamily="18" charset="0"/>
              </a:rPr>
              <a:t>THÔNG TIN CHUNG</a:t>
            </a:r>
          </a:p>
        </p:txBody>
      </p:sp>
      <p:sp>
        <p:nvSpPr>
          <p:cNvPr id="4" name="Rectangle 3"/>
          <p:cNvSpPr/>
          <p:nvPr/>
        </p:nvSpPr>
        <p:spPr>
          <a:xfrm>
            <a:off x="2491915" y="660064"/>
            <a:ext cx="3995004" cy="400110"/>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TRƯỜNG MẦM NON </a:t>
            </a:r>
            <a:r>
              <a:rPr lang="en-US" sz="2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HẢI</a:t>
            </a:r>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2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YÊN</a:t>
            </a:r>
            <a:endPar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Rectangle 4"/>
          <p:cNvSpPr/>
          <p:nvPr/>
        </p:nvSpPr>
        <p:spPr>
          <a:xfrm>
            <a:off x="990600" y="5410200"/>
            <a:ext cx="7162800" cy="338554"/>
          </a:xfrm>
          <a:prstGeom prst="rect">
            <a:avLst/>
          </a:prstGeom>
        </p:spPr>
        <p:txBody>
          <a:bodyPr wrap="square">
            <a:spAutoFit/>
          </a:bodyPr>
          <a:lstStyle/>
          <a:p>
            <a:r>
              <a:rPr lang="fr-FR"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p:txBody>
      </p:sp>
      <p:sp>
        <p:nvSpPr>
          <p:cNvPr id="3" name="Rectangle 2"/>
          <p:cNvSpPr/>
          <p:nvPr/>
        </p:nvSpPr>
        <p:spPr>
          <a:xfrm>
            <a:off x="2216426" y="1143000"/>
            <a:ext cx="4711148" cy="40011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en-US" sz="2000" dirty="0" err="1">
                <a:latin typeface="Times New Roman" pitchFamily="18" charset="0"/>
                <a:cs typeface="Times New Roman" pitchFamily="18" charset="0"/>
              </a:rPr>
              <a:t>Đặc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vị</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phương</a:t>
            </a:r>
            <a:r>
              <a:rPr lang="en-US" sz="2000" dirty="0">
                <a:latin typeface="Times New Roman" pitchFamily="18" charset="0"/>
                <a:cs typeface="Times New Roman" pitchFamily="18" charset="0"/>
              </a:rPr>
              <a:t>: </a:t>
            </a:r>
          </a:p>
        </p:txBody>
      </p:sp>
      <p:sp>
        <p:nvSpPr>
          <p:cNvPr id="7" name="Rounded Rectangle 6"/>
          <p:cNvSpPr/>
          <p:nvPr/>
        </p:nvSpPr>
        <p:spPr>
          <a:xfrm>
            <a:off x="203275" y="1603369"/>
            <a:ext cx="3048000" cy="42309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s-BO" sz="1400" dirty="0" err="1">
                <a:solidFill>
                  <a:schemeClr val="tx1"/>
                </a:solidFill>
                <a:latin typeface="Times New Roman" pitchFamily="18" charset="0"/>
                <a:cs typeface="Times New Roman" pitchFamily="18" charset="0"/>
              </a:rPr>
              <a:t>Trường</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mầm</a:t>
            </a:r>
            <a:r>
              <a:rPr lang="es-BO" sz="1400" dirty="0">
                <a:solidFill>
                  <a:schemeClr val="tx1"/>
                </a:solidFill>
                <a:latin typeface="Times New Roman" pitchFamily="18" charset="0"/>
                <a:cs typeface="Times New Roman" pitchFamily="18" charset="0"/>
              </a:rPr>
              <a:t> non </a:t>
            </a:r>
            <a:r>
              <a:rPr lang="es-BO" sz="1400" dirty="0" err="1">
                <a:solidFill>
                  <a:schemeClr val="tx1"/>
                </a:solidFill>
                <a:latin typeface="Times New Roman" pitchFamily="18" charset="0"/>
                <a:cs typeface="Times New Roman" pitchFamily="18" charset="0"/>
              </a:rPr>
              <a:t>Hải</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Yên</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nằm</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trên</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địa</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bàn</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phường</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Hải</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Yên</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là</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một</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phường</a:t>
            </a:r>
            <a:r>
              <a:rPr lang="es-BO" sz="1400" dirty="0">
                <a:solidFill>
                  <a:schemeClr val="tx1"/>
                </a:solidFill>
                <a:latin typeface="Times New Roman" pitchFamily="18" charset="0"/>
                <a:cs typeface="Times New Roman" pitchFamily="18" charset="0"/>
              </a:rPr>
              <a:t> </a:t>
            </a:r>
            <a:r>
              <a:rPr lang="es-BO" sz="1400" dirty="0" err="1">
                <a:solidFill>
                  <a:schemeClr val="tx1"/>
                </a:solidFill>
                <a:latin typeface="Times New Roman" pitchFamily="18" charset="0"/>
                <a:cs typeface="Times New Roman" pitchFamily="18" charset="0"/>
              </a:rPr>
              <a:t>có</a:t>
            </a:r>
            <a:r>
              <a:rPr lang="es-BO" sz="1400" dirty="0">
                <a:solidFill>
                  <a:schemeClr val="tx1"/>
                </a:solidFill>
                <a:latin typeface="Times New Roman" pitchFamily="18" charset="0"/>
                <a:cs typeface="Times New Roman" pitchFamily="18" charset="0"/>
              </a:rPr>
              <a:t>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địa bàn phân bố rộng, dân cư tập trung không đồng đều.</a:t>
            </a:r>
            <a:endParaRPr lang="vi-VN" sz="1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r>
              <a:rPr lang="vi-VN" sz="1400" dirty="0">
                <a:effectLst/>
                <a:latin typeface="Times New Roman" panose="02020603050405020304" pitchFamily="18" charset="0"/>
                <a:ea typeface="Times New Roman" panose="02020603050405020304" pitchFamily="18" charset="0"/>
              </a:rPr>
              <a:t>Hải </a:t>
            </a:r>
            <a:r>
              <a:rPr lang="vi-VN" sz="1400" spc="-15" dirty="0">
                <a:effectLst/>
                <a:latin typeface="Times New Roman" panose="02020603050405020304" pitchFamily="18" charset="0"/>
                <a:ea typeface="Times New Roman" panose="02020603050405020304" pitchFamily="18" charset="0"/>
              </a:rPr>
              <a:t>Yên </a:t>
            </a:r>
            <a:r>
              <a:rPr lang="vi-VN" sz="1400" dirty="0">
                <a:effectLst/>
                <a:latin typeface="Times New Roman" panose="02020603050405020304" pitchFamily="18" charset="0"/>
                <a:ea typeface="Times New Roman" panose="02020603050405020304" pitchFamily="18" charset="0"/>
              </a:rPr>
              <a:t>là </a:t>
            </a:r>
            <a:r>
              <a:rPr lang="vi-VN" sz="1400" spc="-15" dirty="0">
                <a:effectLst/>
                <a:latin typeface="Times New Roman" panose="02020603050405020304" pitchFamily="18" charset="0"/>
                <a:ea typeface="Times New Roman" panose="02020603050405020304" pitchFamily="18" charset="0"/>
              </a:rPr>
              <a:t>phường </a:t>
            </a:r>
            <a:r>
              <a:rPr lang="vi-VN" sz="1400" dirty="0">
                <a:effectLst/>
                <a:latin typeface="Times New Roman" panose="02020603050405020304" pitchFamily="18" charset="0"/>
                <a:ea typeface="Times New Roman" panose="02020603050405020304" pitchFamily="18" charset="0"/>
              </a:rPr>
              <a:t>nằm ở cửa ngõ của </a:t>
            </a:r>
            <a:r>
              <a:rPr lang="vi-VN" sz="1400" spc="-15" dirty="0">
                <a:effectLst/>
                <a:latin typeface="Times New Roman" panose="02020603050405020304" pitchFamily="18" charset="0"/>
                <a:ea typeface="Times New Roman" panose="02020603050405020304" pitchFamily="18" charset="0"/>
              </a:rPr>
              <a:t>thành </a:t>
            </a:r>
            <a:r>
              <a:rPr lang="vi-VN" sz="1400" spc="-10" dirty="0">
                <a:effectLst/>
                <a:latin typeface="Times New Roman" panose="02020603050405020304" pitchFamily="18" charset="0"/>
                <a:ea typeface="Times New Roman" panose="02020603050405020304" pitchFamily="18" charset="0"/>
              </a:rPr>
              <a:t>phố </a:t>
            </a:r>
            <a:r>
              <a:rPr lang="vi-VN" sz="1400" spc="-15" dirty="0">
                <a:effectLst/>
                <a:latin typeface="Times New Roman" panose="02020603050405020304" pitchFamily="18" charset="0"/>
                <a:ea typeface="Times New Roman" panose="02020603050405020304" pitchFamily="18" charset="0"/>
              </a:rPr>
              <a:t>Móng </a:t>
            </a:r>
            <a:r>
              <a:rPr lang="vi-VN" sz="1400" dirty="0">
                <a:effectLst/>
                <a:latin typeface="Times New Roman" panose="02020603050405020304" pitchFamily="18" charset="0"/>
                <a:ea typeface="Times New Roman" panose="02020603050405020304" pitchFamily="18" charset="0"/>
              </a:rPr>
              <a:t>Cái, có </a:t>
            </a:r>
            <a:r>
              <a:rPr lang="vi-VN" sz="1400" spc="-15" dirty="0">
                <a:effectLst/>
                <a:latin typeface="Times New Roman" panose="02020603050405020304" pitchFamily="18" charset="0"/>
                <a:ea typeface="Times New Roman" panose="02020603050405020304" pitchFamily="18" charset="0"/>
              </a:rPr>
              <a:t>đường biên </a:t>
            </a:r>
            <a:r>
              <a:rPr lang="vi-VN" sz="1400" dirty="0">
                <a:effectLst/>
                <a:latin typeface="Times New Roman" panose="02020603050405020304" pitchFamily="18" charset="0"/>
                <a:ea typeface="Times New Roman" panose="02020603050405020304" pitchFamily="18" charset="0"/>
              </a:rPr>
              <a:t>giới </a:t>
            </a:r>
            <a:r>
              <a:rPr lang="vi-VN" sz="1400" spc="-15" dirty="0">
                <a:effectLst/>
                <a:latin typeface="Times New Roman" panose="02020603050405020304" pitchFamily="18" charset="0"/>
                <a:ea typeface="Times New Roman" panose="02020603050405020304" pitchFamily="18" charset="0"/>
              </a:rPr>
              <a:t>Quốc gia </a:t>
            </a:r>
            <a:r>
              <a:rPr lang="vi-VN" sz="1400" dirty="0">
                <a:effectLst/>
                <a:latin typeface="Times New Roman" panose="02020603050405020304" pitchFamily="18" charset="0"/>
                <a:ea typeface="Times New Roman" panose="02020603050405020304" pitchFamily="18" charset="0"/>
              </a:rPr>
              <a:t>dài trên </a:t>
            </a:r>
            <a:r>
              <a:rPr lang="vi-VN" sz="1400" spc="-10" dirty="0">
                <a:effectLst/>
                <a:latin typeface="Times New Roman" panose="02020603050405020304" pitchFamily="18" charset="0"/>
                <a:ea typeface="Times New Roman" panose="02020603050405020304" pitchFamily="18" charset="0"/>
              </a:rPr>
              <a:t>3,5 </a:t>
            </a:r>
            <a:r>
              <a:rPr lang="vi-VN" sz="1400" spc="-20" dirty="0">
                <a:effectLst/>
                <a:latin typeface="Times New Roman" panose="02020603050405020304" pitchFamily="18" charset="0"/>
                <a:ea typeface="Times New Roman" panose="02020603050405020304" pitchFamily="18" charset="0"/>
              </a:rPr>
              <a:t>km, </a:t>
            </a:r>
            <a:r>
              <a:rPr lang="vi-VN" sz="1400" dirty="0">
                <a:effectLst/>
                <a:latin typeface="Times New Roman" panose="02020603050405020304" pitchFamily="18" charset="0"/>
                <a:ea typeface="Times New Roman" panose="02020603050405020304" pitchFamily="18" charset="0"/>
              </a:rPr>
              <a:t>có trục </a:t>
            </a:r>
            <a:r>
              <a:rPr lang="vi-VN" sz="1400" spc="-15" dirty="0">
                <a:effectLst/>
                <a:latin typeface="Times New Roman" panose="02020603050405020304" pitchFamily="18" charset="0"/>
                <a:ea typeface="Times New Roman" panose="02020603050405020304" pitchFamily="18" charset="0"/>
              </a:rPr>
              <a:t>đường </a:t>
            </a:r>
            <a:r>
              <a:rPr lang="vi-VN" sz="1400" dirty="0">
                <a:effectLst/>
                <a:latin typeface="Times New Roman" panose="02020603050405020304" pitchFamily="18" charset="0"/>
                <a:ea typeface="Times New Roman" panose="02020603050405020304" pitchFamily="18" charset="0"/>
              </a:rPr>
              <a:t>Quốc lộ 18A chạy dọc </a:t>
            </a:r>
            <a:r>
              <a:rPr lang="vi-VN" sz="1400" spc="-15" dirty="0">
                <a:effectLst/>
                <a:latin typeface="Times New Roman" panose="02020603050405020304" pitchFamily="18" charset="0"/>
                <a:ea typeface="Times New Roman" panose="02020603050405020304" pitchFamily="18" charset="0"/>
              </a:rPr>
              <a:t>Phường </a:t>
            </a:r>
            <a:r>
              <a:rPr lang="vi-VN" sz="1400" dirty="0">
                <a:effectLst/>
                <a:latin typeface="Times New Roman" panose="02020603050405020304" pitchFamily="18" charset="0"/>
                <a:ea typeface="Times New Roman" panose="02020603050405020304" pitchFamily="18" charset="0"/>
              </a:rPr>
              <a:t>dài </a:t>
            </a:r>
            <a:r>
              <a:rPr lang="vi-VN" sz="1400" spc="-15" dirty="0">
                <a:effectLst/>
                <a:latin typeface="Times New Roman" panose="02020603050405020304" pitchFamily="18" charset="0"/>
                <a:ea typeface="Times New Roman" panose="02020603050405020304" pitchFamily="18" charset="0"/>
              </a:rPr>
              <a:t>7km. </a:t>
            </a:r>
            <a:r>
              <a:rPr lang="vi-VN" sz="1400" dirty="0">
                <a:effectLst/>
                <a:latin typeface="Times New Roman" panose="02020603050405020304" pitchFamily="18" charset="0"/>
                <a:ea typeface="Times New Roman" panose="02020603050405020304" pitchFamily="18" charset="0"/>
              </a:rPr>
              <a:t>Tổng </a:t>
            </a:r>
            <a:r>
              <a:rPr lang="vi-VN" sz="1400" spc="-15" dirty="0">
                <a:effectLst/>
                <a:latin typeface="Times New Roman" panose="02020603050405020304" pitchFamily="18" charset="0"/>
                <a:ea typeface="Times New Roman" panose="02020603050405020304" pitchFamily="18" charset="0"/>
              </a:rPr>
              <a:t>diện </a:t>
            </a:r>
            <a:r>
              <a:rPr lang="vi-VN" sz="1400" dirty="0">
                <a:effectLst/>
                <a:latin typeface="Times New Roman" panose="02020603050405020304" pitchFamily="18" charset="0"/>
                <a:ea typeface="Times New Roman" panose="02020603050405020304" pitchFamily="18" charset="0"/>
              </a:rPr>
              <a:t>tích tự </a:t>
            </a:r>
            <a:r>
              <a:rPr lang="vi-VN" sz="1400" spc="-15" dirty="0">
                <a:effectLst/>
                <a:latin typeface="Times New Roman" panose="02020603050405020304" pitchFamily="18" charset="0"/>
                <a:ea typeface="Times New Roman" panose="02020603050405020304" pitchFamily="18" charset="0"/>
              </a:rPr>
              <a:t>nhiên </a:t>
            </a:r>
            <a:r>
              <a:rPr lang="vi-VN" sz="1400" dirty="0">
                <a:effectLst/>
                <a:latin typeface="Times New Roman" panose="02020603050405020304" pitchFamily="18" charset="0"/>
                <a:ea typeface="Times New Roman" panose="02020603050405020304" pitchFamily="18" charset="0"/>
              </a:rPr>
              <a:t>là </a:t>
            </a:r>
            <a:r>
              <a:rPr lang="vi-VN" sz="1400" spc="-15" dirty="0">
                <a:effectLst/>
                <a:latin typeface="Times New Roman" panose="02020603050405020304" pitchFamily="18" charset="0"/>
                <a:ea typeface="Times New Roman" panose="02020603050405020304" pitchFamily="18" charset="0"/>
              </a:rPr>
              <a:t>4.496.3 </a:t>
            </a:r>
            <a:r>
              <a:rPr lang="vi-VN" sz="1400" dirty="0">
                <a:effectLst/>
                <a:latin typeface="Times New Roman" panose="02020603050405020304" pitchFamily="18" charset="0"/>
                <a:ea typeface="Times New Roman" panose="02020603050405020304" pitchFamily="18" charset="0"/>
              </a:rPr>
              <a:t>ha. Địa bàn được chia thành 7 khu</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dân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cư</a:t>
            </a:r>
            <a:r>
              <a:rPr lang="en-US" sz="1400" dirty="0">
                <a:effectLst/>
                <a:latin typeface="Times New Roman" panose="02020603050405020304" pitchFamily="18" charset="0"/>
                <a:ea typeface="Times New Roman" panose="02020603050405020304" pitchFamily="18" charset="0"/>
              </a:rPr>
              <a:t>;</a:t>
            </a:r>
            <a:r>
              <a:rPr lang="vi-VN" sz="1400" dirty="0">
                <a:effectLst/>
                <a:latin typeface="Times New Roman" panose="02020603050405020304" pitchFamily="18" charset="0"/>
                <a:ea typeface="Times New Roman" panose="02020603050405020304" pitchFamily="18" charset="0"/>
              </a:rPr>
              <a:t> Phường Hải Yên có 03 cơ sở giáo dục mầm non; trong đó: 01 trường Mầm non Hải Yên công lập, 01 trường Mầm non tư thục Olympia và 01 cơ sở Mầm non tư thục độc lập.</a:t>
            </a:r>
          </a:p>
          <a:p>
            <a:pPr algn="just"/>
            <a:endParaRPr lang="en-US" sz="1400" dirty="0">
              <a:solidFill>
                <a:schemeClr val="tx1"/>
              </a:solidFill>
              <a:latin typeface="Times New Roman" pitchFamily="18" charset="0"/>
              <a:cs typeface="Times New Roman" pitchFamily="18" charset="0"/>
            </a:endParaRPr>
          </a:p>
        </p:txBody>
      </p:sp>
      <p:sp>
        <p:nvSpPr>
          <p:cNvPr id="11" name="Rounded Rectangle 10"/>
          <p:cNvSpPr/>
          <p:nvPr/>
        </p:nvSpPr>
        <p:spPr>
          <a:xfrm>
            <a:off x="3429000" y="1603370"/>
            <a:ext cx="2590800" cy="4190999"/>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just"/>
            <a:r>
              <a:rPr lang="vi-VN" sz="1400" dirty="0">
                <a:effectLst/>
                <a:latin typeface="Times New Roman" panose="02020603050405020304" pitchFamily="18" charset="0"/>
                <a:ea typeface="Times New Roman" panose="02020603050405020304" pitchFamily="18" charset="0"/>
              </a:rPr>
              <a:t>Trường gồm có 02 điểm trường: điểm trường trung tâm (khu 4) và điểm trường khu 3; tổng diện tích 02 điểm trường là 6.500 m2 với </a:t>
            </a:r>
            <a:r>
              <a:rPr lang="en-US" sz="1400" dirty="0">
                <a:solidFill>
                  <a:schemeClr val="tx1"/>
                </a:solidFill>
                <a:latin typeface="Times New Roman" pitchFamily="18" charset="0"/>
                <a:cs typeface="Times New Roman" pitchFamily="18" charset="0"/>
              </a:rPr>
              <a:t>13 </a:t>
            </a:r>
            <a:r>
              <a:rPr lang="vi-VN" sz="1400" dirty="0">
                <a:solidFill>
                  <a:schemeClr val="tx1"/>
                </a:solidFill>
                <a:latin typeface="Times New Roman" pitchFamily="18" charset="0"/>
                <a:cs typeface="Times New Roman" pitchFamily="18" charset="0"/>
              </a:rPr>
              <a:t>phòng học và đầy đủ </a:t>
            </a:r>
            <a:r>
              <a:rPr lang="en-US" sz="1400" dirty="0" err="1">
                <a:solidFill>
                  <a:schemeClr val="tx1"/>
                </a:solidFill>
                <a:latin typeface="Times New Roman" pitchFamily="18" charset="0"/>
                <a:cs typeface="Times New Roman" pitchFamily="18" charset="0"/>
              </a:rPr>
              <a:t>khối</a:t>
            </a:r>
            <a:r>
              <a:rPr lang="vi-VN" sz="1400" dirty="0">
                <a:solidFill>
                  <a:schemeClr val="tx1"/>
                </a:solidFill>
                <a:latin typeface="Times New Roman" pitchFamily="18" charset="0"/>
                <a:cs typeface="Times New Roman" pitchFamily="18" charset="0"/>
              </a:rPr>
              <a:t> phòng chức năng phục vụ cho việc</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nuôi</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dưỡng</a:t>
            </a:r>
            <a:r>
              <a:rPr lang="en-US" sz="1400" dirty="0">
                <a:solidFill>
                  <a:schemeClr val="tx1"/>
                </a:solidFill>
                <a:latin typeface="Times New Roman" pitchFamily="18" charset="0"/>
                <a:cs typeface="Times New Roman" pitchFamily="18" charset="0"/>
              </a:rPr>
              <a:t>,</a:t>
            </a:r>
            <a:r>
              <a:rPr lang="vi-VN" sz="1400" dirty="0">
                <a:solidFill>
                  <a:schemeClr val="tx1"/>
                </a:solidFill>
                <a:latin typeface="Times New Roman" pitchFamily="18" charset="0"/>
                <a:cs typeface="Times New Roman" pitchFamily="18" charset="0"/>
              </a:rPr>
              <a:t> chăm sóc, giáo dục trẻ. </a:t>
            </a:r>
            <a:r>
              <a:rPr lang="en-US" sz="1400" dirty="0" err="1">
                <a:solidFill>
                  <a:schemeClr val="tx1"/>
                </a:solidFill>
                <a:latin typeface="Times New Roman" pitchFamily="18" charset="0"/>
                <a:cs typeface="Times New Roman" pitchFamily="18" charset="0"/>
              </a:rPr>
              <a:t>Khuôn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viên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trường</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được</a:t>
            </a:r>
            <a:r>
              <a:rPr lang="en-US" sz="1400" dirty="0">
                <a:solidFill>
                  <a:schemeClr val="tx1"/>
                </a:solidFill>
                <a:latin typeface="Times New Roman" pitchFamily="18" charset="0"/>
                <a:cs typeface="Times New Roman" pitchFamily="18" charset="0"/>
              </a:rPr>
              <a:t> bao </a:t>
            </a:r>
            <a:r>
              <a:rPr lang="en-US" sz="1400" dirty="0" err="1">
                <a:solidFill>
                  <a:schemeClr val="tx1"/>
                </a:solidFill>
                <a:latin typeface="Times New Roman" pitchFamily="18" charset="0"/>
                <a:cs typeface="Times New Roman" pitchFamily="18" charset="0"/>
              </a:rPr>
              <a:t>quanh</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bởi</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tường</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rào</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đảm</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bảo</a:t>
            </a:r>
            <a:r>
              <a:rPr lang="en-US" sz="1400" dirty="0">
                <a:solidFill>
                  <a:schemeClr val="tx1"/>
                </a:solidFill>
                <a:latin typeface="Times New Roman" pitchFamily="18" charset="0"/>
                <a:cs typeface="Times New Roman" pitchFamily="18" charset="0"/>
              </a:rPr>
              <a:t> an </a:t>
            </a:r>
            <a:r>
              <a:rPr lang="en-US" sz="1400" dirty="0" err="1">
                <a:solidFill>
                  <a:schemeClr val="tx1"/>
                </a:solidFill>
                <a:latin typeface="Times New Roman" pitchFamily="18" charset="0"/>
                <a:cs typeface="Times New Roman" pitchFamily="18" charset="0"/>
              </a:rPr>
              <a:t>toàn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cho</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trẻ</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Năm</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học</a:t>
            </a:r>
            <a:r>
              <a:rPr lang="en-US" sz="1400" dirty="0">
                <a:solidFill>
                  <a:schemeClr val="tx1"/>
                </a:solidFill>
                <a:latin typeface="Times New Roman" pitchFamily="18" charset="0"/>
                <a:cs typeface="Times New Roman" pitchFamily="18" charset="0"/>
              </a:rPr>
              <a:t> 2023- 2024 </a:t>
            </a:r>
            <a:r>
              <a:rPr lang="en-US" sz="1400" dirty="0" err="1">
                <a:solidFill>
                  <a:schemeClr val="tx1"/>
                </a:solidFill>
                <a:latin typeface="Times New Roman" pitchFamily="18" charset="0"/>
                <a:cs typeface="Times New Roman" pitchFamily="18" charset="0"/>
              </a:rPr>
              <a:t>trường</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có</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tổng</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số</a:t>
            </a:r>
            <a:r>
              <a:rPr lang="en-US" sz="1400" dirty="0">
                <a:solidFill>
                  <a:schemeClr val="tx1"/>
                </a:solidFill>
                <a:latin typeface="Times New Roman" pitchFamily="18" charset="0"/>
                <a:cs typeface="Times New Roman" pitchFamily="18" charset="0"/>
              </a:rPr>
              <a:t> 48 </a:t>
            </a:r>
            <a:r>
              <a:rPr lang="en-US" sz="1400" dirty="0" err="1">
                <a:solidFill>
                  <a:schemeClr val="tx1"/>
                </a:solidFill>
                <a:latin typeface="Times New Roman" pitchFamily="18" charset="0"/>
                <a:cs typeface="Times New Roman" pitchFamily="18" charset="0"/>
              </a:rPr>
              <a:t>cán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bộ</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giáo</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viên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nhân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viên</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người</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lao</a:t>
            </a:r>
            <a:r>
              <a:rPr lang="en-US" sz="1400" dirty="0">
                <a:solidFill>
                  <a:schemeClr val="tx1"/>
                </a:solidFill>
                <a:latin typeface="Times New Roman" pitchFamily="18" charset="0"/>
                <a:cs typeface="Times New Roman" pitchFamily="18" charset="0"/>
              </a:rPr>
              <a:t> </a:t>
            </a:r>
            <a:r>
              <a:rPr lang="en-US" sz="1400" dirty="0" err="1">
                <a:solidFill>
                  <a:schemeClr val="tx1"/>
                </a:solidFill>
                <a:latin typeface="Times New Roman" pitchFamily="18" charset="0"/>
                <a:cs typeface="Times New Roman" pitchFamily="18" charset="0"/>
              </a:rPr>
              <a:t>động</a:t>
            </a:r>
            <a:r>
              <a:rPr lang="en-US" sz="1400" dirty="0">
                <a:solidFill>
                  <a:schemeClr val="tx1"/>
                </a:solidFill>
                <a:latin typeface="Times New Roman" pitchFamily="18" charset="0"/>
                <a:cs typeface="Times New Roman" pitchFamily="18" charset="0"/>
              </a:rPr>
              <a:t>. </a:t>
            </a:r>
          </a:p>
        </p:txBody>
      </p:sp>
      <p:sp>
        <p:nvSpPr>
          <p:cNvPr id="13" name="Rounded Rectangle 12"/>
          <p:cNvSpPr/>
          <p:nvPr/>
        </p:nvSpPr>
        <p:spPr>
          <a:xfrm>
            <a:off x="6197525" y="1603369"/>
            <a:ext cx="2743200" cy="4191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600" dirty="0" err="1">
                <a:solidFill>
                  <a:schemeClr val="tx1"/>
                </a:solidFill>
                <a:latin typeface="Times New Roman" pitchFamily="18" charset="0"/>
                <a:cs typeface="Times New Roman" pitchFamily="18" charset="0"/>
              </a:rPr>
              <a:t>Trường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có</a:t>
            </a:r>
            <a:r>
              <a:rPr lang="en-US" sz="1600" dirty="0">
                <a:solidFill>
                  <a:schemeClr val="tx1"/>
                </a:solidFill>
                <a:latin typeface="Times New Roman" pitchFamily="18" charset="0"/>
                <a:cs typeface="Times New Roman" pitchFamily="18" charset="0"/>
              </a:rPr>
              <a:t> 01 chi </a:t>
            </a:r>
            <a:r>
              <a:rPr lang="en-US" sz="1600" dirty="0" err="1">
                <a:solidFill>
                  <a:schemeClr val="tx1"/>
                </a:solidFill>
                <a:latin typeface="Times New Roman" pitchFamily="18" charset="0"/>
                <a:cs typeface="Times New Roman" pitchFamily="18" charset="0"/>
              </a:rPr>
              <a:t>bộ</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đảng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với</a:t>
            </a:r>
            <a:r>
              <a:rPr lang="en-US" sz="1600" dirty="0">
                <a:solidFill>
                  <a:schemeClr val="tx1"/>
                </a:solidFill>
                <a:latin typeface="Times New Roman" pitchFamily="18" charset="0"/>
                <a:cs typeface="Times New Roman" pitchFamily="18" charset="0"/>
              </a:rPr>
              <a:t> 19 </a:t>
            </a:r>
            <a:r>
              <a:rPr lang="en-US" sz="1600" dirty="0" err="1">
                <a:solidFill>
                  <a:schemeClr val="tx1"/>
                </a:solidFill>
                <a:latin typeface="Times New Roman" pitchFamily="18" charset="0"/>
                <a:cs typeface="Times New Roman" pitchFamily="18" charset="0"/>
              </a:rPr>
              <a:t>đảng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viên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có</a:t>
            </a:r>
            <a:r>
              <a:rPr lang="en-US" sz="1600" dirty="0">
                <a:solidFill>
                  <a:schemeClr val="tx1"/>
                </a:solidFill>
                <a:latin typeface="Times New Roman" pitchFamily="18" charset="0"/>
                <a:cs typeface="Times New Roman" pitchFamily="18" charset="0"/>
              </a:rPr>
              <a:t> 02 </a:t>
            </a:r>
            <a:r>
              <a:rPr lang="en-US" sz="1600" dirty="0" err="1">
                <a:solidFill>
                  <a:schemeClr val="tx1"/>
                </a:solidFill>
                <a:latin typeface="Times New Roman" pitchFamily="18" charset="0"/>
                <a:cs typeface="Times New Roman" pitchFamily="18" charset="0"/>
              </a:rPr>
              <a:t>đoàn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thể</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chính</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trị</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gồm</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Đoàn</a:t>
            </a:r>
            <a:r>
              <a:rPr lang="en-US" sz="1600" dirty="0">
                <a:solidFill>
                  <a:schemeClr val="tx1"/>
                </a:solidFill>
                <a:latin typeface="Times New Roman" pitchFamily="18" charset="0"/>
                <a:cs typeface="Times New Roman" pitchFamily="18" charset="0"/>
              </a:rPr>
              <a:t> Thanh </a:t>
            </a:r>
            <a:r>
              <a:rPr lang="en-US" sz="1600" dirty="0" err="1">
                <a:solidFill>
                  <a:schemeClr val="tx1"/>
                </a:solidFill>
                <a:latin typeface="Times New Roman" pitchFamily="18" charset="0"/>
                <a:cs typeface="Times New Roman" pitchFamily="18" charset="0"/>
              </a:rPr>
              <a:t>niên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Cộng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sản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Hồ</a:t>
            </a:r>
            <a:r>
              <a:rPr lang="en-US" sz="1600" dirty="0">
                <a:solidFill>
                  <a:schemeClr val="tx1"/>
                </a:solidFill>
                <a:latin typeface="Times New Roman" pitchFamily="18" charset="0"/>
                <a:cs typeface="Times New Roman" pitchFamily="18" charset="0"/>
              </a:rPr>
              <a:t> Chí Minh, </a:t>
            </a:r>
            <a:r>
              <a:rPr lang="en-US" sz="1600" dirty="0" err="1">
                <a:solidFill>
                  <a:schemeClr val="tx1"/>
                </a:solidFill>
                <a:latin typeface="Times New Roman" pitchFamily="18" charset="0"/>
                <a:cs typeface="Times New Roman" pitchFamily="18" charset="0"/>
              </a:rPr>
              <a:t>Công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đoàn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trường</a:t>
            </a:r>
            <a:r>
              <a:rPr lang="en-US" sz="1600" dirty="0">
                <a:solidFill>
                  <a:schemeClr val="tx1"/>
                </a:solidFill>
                <a:latin typeface="Times New Roman" pitchFamily="18" charset="0"/>
                <a:cs typeface="Times New Roman" pitchFamily="18" charset="0"/>
              </a:rPr>
              <a:t>. Ban </a:t>
            </a:r>
            <a:r>
              <a:rPr lang="en-US" sz="1600" dirty="0" err="1">
                <a:solidFill>
                  <a:schemeClr val="tx1"/>
                </a:solidFill>
                <a:latin typeface="Times New Roman" pitchFamily="18" charset="0"/>
                <a:cs typeface="Times New Roman" pitchFamily="18" charset="0"/>
              </a:rPr>
              <a:t>chấp</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hành</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công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đoàn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luôn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phối</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hợp</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chặt</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chẽ</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cùng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lãnh</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đạo</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trường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triển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khai</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thực</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hiện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có</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hiệu</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quả</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các</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hoạt</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động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tập</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thể</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các</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phong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trào</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thi</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đua</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gây</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dựng</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khối</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đoàn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kết</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nội</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bộ</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hoàn</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thành</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xuất</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sắc</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các</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nhiệm</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vụ</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đề</a:t>
            </a:r>
            <a:r>
              <a:rPr lang="en-US" sz="1600" dirty="0">
                <a:solidFill>
                  <a:schemeClr val="tx1"/>
                </a:solidFill>
                <a:latin typeface="Times New Roman" pitchFamily="18" charset="0"/>
                <a:cs typeface="Times New Roman" pitchFamily="18" charset="0"/>
              </a:rPr>
              <a:t> </a:t>
            </a:r>
            <a:r>
              <a:rPr lang="en-US" sz="1600" dirty="0" err="1">
                <a:solidFill>
                  <a:schemeClr val="tx1"/>
                </a:solidFill>
                <a:latin typeface="Times New Roman" pitchFamily="18" charset="0"/>
                <a:cs typeface="Times New Roman" pitchFamily="18" charset="0"/>
              </a:rPr>
              <a:t>ra.</a:t>
            </a:r>
            <a:endParaRPr lang="en-US"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361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737218A5-7969-4973-41F3-A8AECF2D30C4}"/>
              </a:ext>
            </a:extLst>
          </p:cNvPr>
          <p:cNvSpPr/>
          <p:nvPr/>
        </p:nvSpPr>
        <p:spPr>
          <a:xfrm>
            <a:off x="2590800" y="762000"/>
            <a:ext cx="4419600" cy="6096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400" b="1" dirty="0">
                <a:solidFill>
                  <a:schemeClr val="tx1"/>
                </a:solidFill>
                <a:latin typeface="Times New Roman" pitchFamily="18" charset="0"/>
                <a:cs typeface="Times New Roman" pitchFamily="18" charset="0"/>
              </a:rPr>
              <a:t>THÔNG TIN CHUNG</a:t>
            </a:r>
            <a:endParaRPr lang="vi-VN" sz="2400" dirty="0">
              <a:solidFill>
                <a:schemeClr val="tx1"/>
              </a:solidFill>
            </a:endParaRPr>
          </a:p>
        </p:txBody>
      </p:sp>
      <p:sp>
        <p:nvSpPr>
          <p:cNvPr id="3" name="Rectangle: Rounded Corners 2">
            <a:extLst>
              <a:ext uri="{FF2B5EF4-FFF2-40B4-BE49-F238E27FC236}">
                <a16:creationId xmlns:a16="http://schemas.microsoft.com/office/drawing/2014/main" id="{1A04EB80-D407-3776-77E7-4215A1B90E52}"/>
              </a:ext>
            </a:extLst>
          </p:cNvPr>
          <p:cNvSpPr/>
          <p:nvPr/>
        </p:nvSpPr>
        <p:spPr>
          <a:xfrm>
            <a:off x="1828800" y="1828800"/>
            <a:ext cx="5943600" cy="37338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Thông tin </a:t>
            </a:r>
            <a:r>
              <a:rPr lang="en-US" sz="2800" dirty="0" err="1">
                <a:solidFill>
                  <a:schemeClr val="tx1"/>
                </a:solidFill>
                <a:latin typeface="Times New Roman" panose="02020603050405020304" pitchFamily="18" charset="0"/>
                <a:cs typeface="Times New Roman" panose="02020603050405020304" pitchFamily="18" charset="0"/>
              </a:rPr>
              <a:t>người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đại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pháp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luật</a:t>
            </a:r>
            <a:endParaRPr lang="en-US" sz="2800" dirty="0">
              <a:solidFill>
                <a:schemeClr val="tx1"/>
              </a:solidFill>
              <a:latin typeface="Times New Roman" panose="02020603050405020304" pitchFamily="18" charset="0"/>
              <a:cs typeface="Times New Roman" panose="02020603050405020304" pitchFamily="18" charset="0"/>
            </a:endParaRPr>
          </a:p>
          <a:p>
            <a:pPr algn="ctr"/>
            <a:endParaRPr lang="en-US" dirty="0">
              <a:solidFill>
                <a:schemeClr val="tx1"/>
              </a:solidFill>
              <a:latin typeface="Times New Roman" panose="02020603050405020304" pitchFamily="18" charset="0"/>
              <a:cs typeface="Times New Roman" panose="02020603050405020304" pitchFamily="18" charset="0"/>
            </a:endParaRPr>
          </a:p>
          <a:p>
            <a:pPr algn="ctr"/>
            <a:endParaRPr lang="en-US" sz="2000" dirty="0">
              <a:solidFill>
                <a:schemeClr val="tx1"/>
              </a:solidFill>
              <a:latin typeface="Times New Roman" panose="02020603050405020304" pitchFamily="18" charset="0"/>
              <a:cs typeface="Times New Roman" panose="02020603050405020304" pitchFamily="18" charset="0"/>
            </a:endParaRPr>
          </a:p>
          <a:p>
            <a:pPr marL="285750" indent="-285750" algn="just">
              <a:buFontTx/>
              <a:buChar char="-"/>
            </a:pPr>
            <a:r>
              <a:rPr lang="en-US" sz="2000" dirty="0" err="1">
                <a:solidFill>
                  <a:schemeClr val="tx1"/>
                </a:solidFill>
                <a:latin typeface="Times New Roman" panose="02020603050405020304" pitchFamily="18" charset="0"/>
                <a:cs typeface="Times New Roman" panose="02020603050405020304" pitchFamily="18" charset="0"/>
              </a:rPr>
              <a:t>Đồng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chí</a:t>
            </a:r>
            <a:r>
              <a:rPr lang="en-US" sz="2000" dirty="0">
                <a:solidFill>
                  <a:schemeClr val="tx1"/>
                </a:solidFill>
                <a:latin typeface="Times New Roman" panose="02020603050405020304" pitchFamily="18" charset="0"/>
                <a:cs typeface="Times New Roman" panose="02020603050405020304" pitchFamily="18" charset="0"/>
              </a:rPr>
              <a:t> Hà </a:t>
            </a:r>
            <a:r>
              <a:rPr lang="en-US" sz="2000" dirty="0" err="1">
                <a:solidFill>
                  <a:schemeClr val="tx1"/>
                </a:solidFill>
                <a:latin typeface="Times New Roman" panose="02020603050405020304" pitchFamily="18" charset="0"/>
                <a:cs typeface="Times New Roman" panose="02020603050405020304" pitchFamily="18" charset="0"/>
              </a:rPr>
              <a:t>Bích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Thủy</a:t>
            </a:r>
            <a:endParaRPr lang="en-US" sz="2000" dirty="0">
              <a:solidFill>
                <a:schemeClr val="tx1"/>
              </a:solidFill>
              <a:latin typeface="Times New Roman" panose="02020603050405020304" pitchFamily="18" charset="0"/>
              <a:cs typeface="Times New Roman" panose="02020603050405020304" pitchFamily="18" charset="0"/>
            </a:endParaRPr>
          </a:p>
          <a:p>
            <a:pPr marL="285750" indent="-285750" algn="just">
              <a:buFontTx/>
              <a:buChar char="-"/>
            </a:pPr>
            <a:r>
              <a:rPr lang="en-US" sz="2000" dirty="0" err="1">
                <a:solidFill>
                  <a:schemeClr val="tx1"/>
                </a:solidFill>
                <a:latin typeface="Times New Roman" panose="02020603050405020304" pitchFamily="18" charset="0"/>
                <a:cs typeface="Times New Roman" panose="02020603050405020304" pitchFamily="18" charset="0"/>
              </a:rPr>
              <a:t>Chức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vụ</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Hiệu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trưởng</a:t>
            </a:r>
            <a:r>
              <a:rPr lang="en-US" sz="2000" dirty="0">
                <a:solidFill>
                  <a:schemeClr val="tx1"/>
                </a:solidFill>
                <a:latin typeface="Times New Roman" panose="02020603050405020304" pitchFamily="18" charset="0"/>
                <a:cs typeface="Times New Roman" panose="02020603050405020304" pitchFamily="18" charset="0"/>
              </a:rPr>
              <a:t>;</a:t>
            </a:r>
          </a:p>
          <a:p>
            <a:pPr marL="285750" indent="-285750" algn="just">
              <a:buFontTx/>
              <a:buChar char="-"/>
            </a:pPr>
            <a:r>
              <a:rPr lang="en-US" sz="2000" dirty="0" err="1">
                <a:solidFill>
                  <a:schemeClr val="tx1"/>
                </a:solidFill>
                <a:latin typeface="Times New Roman" panose="02020603050405020304" pitchFamily="18" charset="0"/>
                <a:cs typeface="Times New Roman" panose="02020603050405020304" pitchFamily="18" charset="0"/>
              </a:rPr>
              <a:t>Địa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chỉ</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nơi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làm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việc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Khu</a:t>
            </a:r>
            <a:r>
              <a:rPr lang="en-US" sz="2000" dirty="0">
                <a:solidFill>
                  <a:schemeClr val="tx1"/>
                </a:solidFill>
                <a:latin typeface="Times New Roman" panose="02020603050405020304" pitchFamily="18" charset="0"/>
                <a:cs typeface="Times New Roman" panose="02020603050405020304" pitchFamily="18" charset="0"/>
              </a:rPr>
              <a:t> 4, </a:t>
            </a:r>
            <a:r>
              <a:rPr lang="en-US" sz="2000" dirty="0" err="1">
                <a:solidFill>
                  <a:schemeClr val="tx1"/>
                </a:solidFill>
                <a:latin typeface="Times New Roman" panose="02020603050405020304" pitchFamily="18" charset="0"/>
                <a:cs typeface="Times New Roman" panose="02020603050405020304" pitchFamily="18" charset="0"/>
              </a:rPr>
              <a:t>phường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Hải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Yên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thành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phố</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Móng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Cái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tỉnh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Quảng</a:t>
            </a:r>
            <a:r>
              <a:rPr lang="en-US" sz="2000" dirty="0">
                <a:solidFill>
                  <a:schemeClr val="tx1"/>
                </a:solidFill>
                <a:latin typeface="Times New Roman" panose="02020603050405020304" pitchFamily="18" charset="0"/>
                <a:cs typeface="Times New Roman" panose="02020603050405020304" pitchFamily="18" charset="0"/>
              </a:rPr>
              <a:t> Ninh;</a:t>
            </a:r>
          </a:p>
          <a:p>
            <a:pPr marL="285750" indent="-285750" algn="just">
              <a:buFontTx/>
              <a:buChar char="-"/>
            </a:pPr>
            <a:r>
              <a:rPr lang="en-US" sz="2000" dirty="0" err="1">
                <a:solidFill>
                  <a:schemeClr val="tx1"/>
                </a:solidFill>
                <a:latin typeface="Times New Roman" panose="02020603050405020304" pitchFamily="18" charset="0"/>
                <a:cs typeface="Times New Roman" panose="02020603050405020304" pitchFamily="18" charset="0"/>
              </a:rPr>
              <a:t>Số</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điện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thoại</a:t>
            </a:r>
            <a:r>
              <a:rPr lang="en-US" sz="2000" dirty="0">
                <a:solidFill>
                  <a:schemeClr val="tx1"/>
                </a:solidFill>
                <a:latin typeface="Times New Roman" panose="02020603050405020304" pitchFamily="18" charset="0"/>
                <a:cs typeface="Times New Roman" panose="02020603050405020304" pitchFamily="18" charset="0"/>
              </a:rPr>
              <a:t>: 0866977276;</a:t>
            </a:r>
          </a:p>
          <a:p>
            <a:pPr marL="285750" indent="-285750" algn="just">
              <a:buFontTx/>
              <a:buChar char="-"/>
            </a:pPr>
            <a:r>
              <a:rPr lang="en-US" sz="2000" dirty="0" err="1">
                <a:solidFill>
                  <a:schemeClr val="tx1"/>
                </a:solidFill>
                <a:latin typeface="Times New Roman" panose="02020603050405020304" pitchFamily="18" charset="0"/>
                <a:cs typeface="Times New Roman" panose="02020603050405020304" pitchFamily="18" charset="0"/>
              </a:rPr>
              <a:t>Địa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chỉ</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thư</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điện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tử</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hachimc@gmail.com</a:t>
            </a:r>
            <a:endParaRPr lang="vi-V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84789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91</TotalTime>
  <Words>805</Words>
  <Application>Microsoft Office PowerPoint</Application>
  <PresentationFormat>On-screen Show (4:3)</PresentationFormat>
  <Paragraphs>42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Garamond</vt:lpstr>
      <vt:lpstr>Times New Roman</vt:lpstr>
      <vt:lpstr>Organic</vt:lpstr>
      <vt:lpstr>THÔNG TIN CHUNG</vt:lpstr>
      <vt:lpstr>PowerPoint Presentation</vt:lpstr>
      <vt:lpstr>THÔNG TIN CHUNG</vt:lpstr>
      <vt:lpstr>THÔNG TIN CHUNG</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THÔNG TIN CHUNG</dc:title>
  <dc:creator>ismail - [2010]</dc:creator>
  <cp:lastModifiedBy>ismail - [2010]</cp:lastModifiedBy>
  <cp:revision>21</cp:revision>
  <dcterms:created xsi:type="dcterms:W3CDTF">2024-03-21T01:16:36Z</dcterms:created>
  <dcterms:modified xsi:type="dcterms:W3CDTF">2024-10-02T04:51:57Z</dcterms:modified>
</cp:coreProperties>
</file>