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9"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6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a:xfrm>
            <a:off x="1921934" y="5054602"/>
            <a:ext cx="4064860" cy="279400"/>
          </a:xfrm>
        </p:spPr>
        <p:txBody>
          <a:bodyPr/>
          <a:lstStyle/>
          <a:p>
            <a:endParaRPr lang="en-US"/>
          </a:p>
        </p:txBody>
      </p:sp>
      <p:sp>
        <p:nvSpPr>
          <p:cNvPr id="6" name="Slide Number Placeholder 5"/>
          <p:cNvSpPr>
            <a:spLocks noGrp="1"/>
          </p:cNvSpPr>
          <p:nvPr>
            <p:ph type="sldNum" sz="quarter" idx="12"/>
          </p:nvPr>
        </p:nvSpPr>
        <p:spPr>
          <a:xfrm>
            <a:off x="6817317" y="5054602"/>
            <a:ext cx="413483" cy="279400"/>
          </a:xfrm>
        </p:spPr>
        <p:txBody>
          <a:bodyPr/>
          <a:lstStyle/>
          <a:p>
            <a:fld id="{5A40B0E0-F395-446F-B479-3D2259CA0E14}" type="slidenum">
              <a:rPr lang="en-US" smtClean="0"/>
              <a:t>‹#›</a:t>
            </a:fld>
            <a:endParaRPr lang="en-US"/>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71180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0CEB26-3048-46D3-A224-DB4521572474}"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852031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91429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339823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6544878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124589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575578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631554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95309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3390750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0CEB26-3048-46D3-A224-DB4521572474}" type="datetimeFigureOut">
              <a:rPr lang="en-US" smtClean="0"/>
              <a:t>10/10/2024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40B0E0-F395-446F-B479-3D2259CA0E14}" type="slidenum">
              <a:rPr lang="en-US" smtClean="0"/>
              <a:t>‹#›</a:t>
            </a:fld>
            <a:endParaRPr lang="en-US"/>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82667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0CEB26-3048-46D3-A224-DB4521572474}"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1381359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0CEB26-3048-46D3-A224-DB4521572474}" type="datetimeFigureOut">
              <a:rPr lang="en-US" smtClean="0"/>
              <a:t>10/10/2024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40B0E0-F395-446F-B479-3D2259CA0E14}" type="slidenum">
              <a:rPr lang="en-US" smtClean="0"/>
              <a:t>‹#›</a:t>
            </a:fld>
            <a:endParaRPr lang="en-US"/>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59598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0CEB26-3048-46D3-A224-DB4521572474}" type="datetimeFigureOut">
              <a:rPr lang="en-US" smtClean="0"/>
              <a:t>10/10/2024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40B0E0-F395-446F-B479-3D2259CA0E14}" type="slidenum">
              <a:rPr lang="en-US" smtClean="0"/>
              <a:t>‹#›</a:t>
            </a:fld>
            <a:endParaRPr lang="en-US"/>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47573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0CEB26-3048-46D3-A224-DB4521572474}" type="datetimeFigureOut">
              <a:rPr lang="en-US" smtClean="0"/>
              <a:t>10/10/2024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224188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0CEB26-3048-46D3-A224-DB4521572474}"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0B0E0-F395-446F-B479-3D2259CA0E14}" type="slidenum">
              <a:rPr lang="en-US" smtClean="0"/>
              <a:t>‹#›</a:t>
            </a:fld>
            <a:endParaRPr lang="en-US"/>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66380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0CEB26-3048-46D3-A224-DB4521572474}" type="datetimeFigureOut">
              <a:rPr lang="en-US" smtClean="0"/>
              <a:t>10/10/2024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40B0E0-F395-446F-B479-3D2259CA0E14}" type="slidenum">
              <a:rPr lang="en-US" smtClean="0"/>
              <a:t>‹#›</a:t>
            </a:fld>
            <a:endParaRPr lang="en-US"/>
          </a:p>
        </p:txBody>
      </p:sp>
    </p:spTree>
    <p:extLst>
      <p:ext uri="{BB962C8B-B14F-4D97-AF65-F5344CB8AC3E}">
        <p14:creationId xmlns:p14="http://schemas.microsoft.com/office/powerpoint/2010/main" val="2392619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80CEB26-3048-46D3-A224-DB4521572474}" type="datetimeFigureOut">
              <a:rPr lang="en-US" smtClean="0"/>
              <a:t>10/10/2024</a:t>
            </a:fld>
            <a:endParaRPr lang="en-US"/>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A40B0E0-F395-446F-B479-3D2259CA0E14}" type="slidenum">
              <a:rPr lang="en-US" smtClean="0"/>
              <a:t>‹#›</a:t>
            </a:fld>
            <a:endParaRPr lang="en-US"/>
          </a:p>
        </p:txBody>
      </p:sp>
    </p:spTree>
    <p:extLst>
      <p:ext uri="{BB962C8B-B14F-4D97-AF65-F5344CB8AC3E}">
        <p14:creationId xmlns:p14="http://schemas.microsoft.com/office/powerpoint/2010/main" val="396716886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8DB50067-BB76-40F5-D4A5-B17B5092BD38}"/>
              </a:ext>
            </a:extLst>
          </p:cNvPr>
          <p:cNvSpPr/>
          <p:nvPr/>
        </p:nvSpPr>
        <p:spPr>
          <a:xfrm>
            <a:off x="457200" y="1219200"/>
            <a:ext cx="8229600" cy="508151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just"/>
            <a:r>
              <a:rPr lang="vi-VN" sz="1300" b="0" i="0" dirty="0">
                <a:solidFill>
                  <a:srgbClr val="000000"/>
                </a:solidFill>
                <a:effectLst/>
                <a:latin typeface="Arial" panose="020B0604020202020204" pitchFamily="34" charset="0"/>
              </a:rPr>
              <a:t>1. Xây dựng phương hướng, chiến lược phát triển nhà trường theo các quy định của Bộ Giáo dục và Đào tạo, bảo đảm phù hợp điều kiện kinh tế - xã hội của địa phương, tầm nhìn, sứ mệnh và các giá trị cốt lõi của nhà trường.</a:t>
            </a:r>
          </a:p>
          <a:p>
            <a:pPr algn="just"/>
            <a:r>
              <a:rPr lang="vi-VN" sz="1300" b="0" i="0" dirty="0">
                <a:solidFill>
                  <a:srgbClr val="000000"/>
                </a:solidFill>
                <a:effectLst/>
                <a:latin typeface="Arial" panose="020B0604020202020204" pitchFamily="34" charset="0"/>
              </a:rPr>
              <a:t>2. Tổ chức thực hiện việc nuôi dưỡng, chăm sóc, giáo dục trẻ em từ 03 tháng tuổi đến 06 tuổi theo chương trình giáo dục mầm non do Bộ trưởng Bộ Giáo dục và Đào tạo ban hành.</a:t>
            </a:r>
          </a:p>
          <a:p>
            <a:pPr algn="just"/>
            <a:r>
              <a:rPr lang="vi-VN" sz="1300" b="0" i="0" dirty="0">
                <a:solidFill>
                  <a:srgbClr val="000000"/>
                </a:solidFill>
                <a:effectLst/>
                <a:latin typeface="Arial" panose="020B0604020202020204" pitchFamily="34" charset="0"/>
              </a:rPr>
              <a:t>3. Chủ động đề xuất nhu cầu, tham gia tuyển dụng cán bộ, giáo viên, nhân viên trong trường công lập; quản lý, sử dụng cán bộ, giáo viên, nhân viên để thực hiện nhiệm vụ nuôi dưỡng, chăm sóc, giáo dục trẻ em.</a:t>
            </a:r>
          </a:p>
          <a:p>
            <a:pPr algn="just"/>
            <a:r>
              <a:rPr lang="vi-VN" sz="1300" b="0" i="0" dirty="0">
                <a:solidFill>
                  <a:srgbClr val="000000"/>
                </a:solidFill>
                <a:effectLst/>
                <a:latin typeface="Arial" panose="020B0604020202020204" pitchFamily="34" charset="0"/>
              </a:rPr>
              <a:t>4. Thực hiện các hoạt động về bảo đảm chất lượng và kiểm định chất lượng giáo dục theo quy định. Công bố công khai mục tiêu, chương trình, kế hoạch giáo dục, điều kiện bảo đảm chất lượng giáo dục, kết quả đánh giá và kiểm định chất lượng giáo dục.</a:t>
            </a:r>
          </a:p>
          <a:p>
            <a:pPr algn="just"/>
            <a:r>
              <a:rPr lang="vi-VN" sz="1300" b="0" i="0" dirty="0">
                <a:solidFill>
                  <a:srgbClr val="000000"/>
                </a:solidFill>
                <a:effectLst/>
                <a:latin typeface="Arial" panose="020B0604020202020204" pitchFamily="34" charset="0"/>
              </a:rPr>
              <a:t>5. Thực hiện dân chủ, trách nhiệm giải trình của nhà trường trong quản lý hoạt động giáo dục.</a:t>
            </a:r>
          </a:p>
          <a:p>
            <a:pPr algn="just"/>
            <a:r>
              <a:rPr lang="vi-VN" sz="1300" b="0" i="0" dirty="0">
                <a:solidFill>
                  <a:srgbClr val="000000"/>
                </a:solidFill>
                <a:effectLst/>
                <a:latin typeface="Arial" panose="020B0604020202020204" pitchFamily="34" charset="0"/>
              </a:rPr>
              <a:t>6. Huy động trẻ em lứa tuổi mầm non đến trường; quản lý trẻ em; tổ chức giáo dục hòa nhập cho trẻ em có hoàn cảnh đặc biệt, trẻ em khuyết tật; thực hiện phổ cập giáo dục mầm non cho trẻ em năm tuổi trong phạm vi được phân công; thực hiện hỗ trợ các cơ sở giáo dục mầm non khác trên địa bàn nâng cao chất lượng tổ chức hoạt động giáo dục theo phân công của cấp có thẩm quyền.</a:t>
            </a:r>
          </a:p>
          <a:p>
            <a:pPr algn="just"/>
            <a:r>
              <a:rPr lang="vi-VN" sz="1300" b="0" i="0" dirty="0">
                <a:solidFill>
                  <a:srgbClr val="000000"/>
                </a:solidFill>
                <a:effectLst/>
                <a:latin typeface="Arial" panose="020B0604020202020204" pitchFamily="34" charset="0"/>
              </a:rPr>
              <a:t>7. Huy động, quản lý và sử dụng các nguồn lực theo quy định của pháp luật; xây dựng cơ sở vật chất theo yêu cầu chuẩn hóa, hiện đại hóa.</a:t>
            </a:r>
          </a:p>
          <a:p>
            <a:pPr algn="just"/>
            <a:r>
              <a:rPr lang="vi-VN" sz="1300" b="0" i="0" dirty="0">
                <a:solidFill>
                  <a:srgbClr val="000000"/>
                </a:solidFill>
                <a:effectLst/>
                <a:latin typeface="Arial" panose="020B0604020202020204" pitchFamily="34" charset="0"/>
              </a:rPr>
              <a:t>8. Tham mưu với chính quyền, phối hợp với gia đình hoặc người chăm sóc trẻ em và tổ chức, cá nhân để thực hiện hoạt động nuôi dưỡng, chăm sóc, giáo dục trẻ em.</a:t>
            </a:r>
          </a:p>
          <a:p>
            <a:pPr algn="just"/>
            <a:r>
              <a:rPr lang="vi-VN" sz="1300" b="0" i="0" dirty="0">
                <a:solidFill>
                  <a:srgbClr val="000000"/>
                </a:solidFill>
                <a:effectLst/>
                <a:latin typeface="Arial" panose="020B0604020202020204" pitchFamily="34" charset="0"/>
              </a:rPr>
              <a:t>9. Tổ chức cho cán bộ quản lý, giáo viên, nhân viên và trẻ em tham gia các hoạt động phù hợp trong cộng đồng.</a:t>
            </a:r>
          </a:p>
          <a:p>
            <a:pPr algn="just"/>
            <a:r>
              <a:rPr lang="vi-VN" sz="1300" b="0" i="0" dirty="0">
                <a:solidFill>
                  <a:srgbClr val="000000"/>
                </a:solidFill>
                <a:effectLst/>
                <a:latin typeface="Arial" panose="020B0604020202020204" pitchFamily="34" charset="0"/>
              </a:rPr>
              <a:t>10. Thực hiện các nhiệm vụ và quyền hạn khác theo quy định của pháp luật.</a:t>
            </a:r>
          </a:p>
          <a:p>
            <a:pPr algn="ctr"/>
            <a:endParaRPr lang="vi-VN" dirty="0"/>
          </a:p>
        </p:txBody>
      </p:sp>
      <p:sp>
        <p:nvSpPr>
          <p:cNvPr id="8" name="Rectangle: Rounded Corners 7">
            <a:extLst>
              <a:ext uri="{FF2B5EF4-FFF2-40B4-BE49-F238E27FC236}">
                <a16:creationId xmlns:a16="http://schemas.microsoft.com/office/drawing/2014/main" id="{FB893994-088B-3197-D3D2-85C16E4ED4F2}"/>
              </a:ext>
            </a:extLst>
          </p:cNvPr>
          <p:cNvSpPr/>
          <p:nvPr/>
        </p:nvSpPr>
        <p:spPr>
          <a:xfrm>
            <a:off x="1447800" y="557284"/>
            <a:ext cx="6248400" cy="585716"/>
          </a:xfrm>
          <a:prstGeom prst="roundRect">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scene3d>
              <a:camera prst="orthographicFront"/>
              <a:lightRig rig="harsh" dir="t"/>
            </a:scene3d>
            <a:sp3d extrusionH="57150" prstMaterial="matte">
              <a:bevelT w="63500" h="12700" prst="angle"/>
              <a:contourClr>
                <a:schemeClr val="bg1">
                  <a:lumMod val="65000"/>
                </a:schemeClr>
              </a:contourClr>
            </a:sp3d>
          </a:bodyPr>
          <a:lstStyle/>
          <a:p>
            <a:pPr algn="ctr"/>
            <a:r>
              <a:rPr lang="vi-VN" sz="2400" b="1" dirty="0">
                <a:ln/>
                <a:solidFill>
                  <a:schemeClr val="tx1"/>
                </a:solidFill>
              </a:rPr>
              <a:t>NHIỆM VỤ QUYỀN HẠN</a:t>
            </a:r>
          </a:p>
        </p:txBody>
      </p:sp>
    </p:spTree>
    <p:extLst>
      <p:ext uri="{BB962C8B-B14F-4D97-AF65-F5344CB8AC3E}">
        <p14:creationId xmlns:p14="http://schemas.microsoft.com/office/powerpoint/2010/main" val="236092152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docProps/app.xml><?xml version="1.0" encoding="utf-8"?>
<Properties xmlns="http://schemas.openxmlformats.org/officeDocument/2006/extended-properties" xmlns:vt="http://schemas.openxmlformats.org/officeDocument/2006/docPropsVTypes">
  <Template>Organic</Template>
  <TotalTime>96</TotalTime>
  <Words>454</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Garamond</vt:lpstr>
      <vt:lpstr>Organic</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THÔNG TIN CHUNG</dc:title>
  <dc:creator>ismail - [2010]</dc:creator>
  <cp:lastModifiedBy>ismail - [2010]</cp:lastModifiedBy>
  <cp:revision>23</cp:revision>
  <dcterms:created xsi:type="dcterms:W3CDTF">2024-03-21T01:16:36Z</dcterms:created>
  <dcterms:modified xsi:type="dcterms:W3CDTF">2024-10-10T04:06:09Z</dcterms:modified>
</cp:coreProperties>
</file>