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64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938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375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234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7655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1416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5191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2693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4066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6157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903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909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56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708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701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432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218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69698-5EB6-4180-AE33-94E6215F808F}" type="datetimeFigureOut">
              <a:rPr lang="vi-VN" smtClean="0"/>
              <a:t>01/04/2025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A5E7B3B-C554-4EB0-BEB1-BD4F651003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441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25E8C3-1A37-CA8D-E3AE-B74E6A5636F9}"/>
              </a:ext>
            </a:extLst>
          </p:cNvPr>
          <p:cNvSpPr/>
          <p:nvPr/>
        </p:nvSpPr>
        <p:spPr>
          <a:xfrm>
            <a:off x="3957851" y="136478"/>
            <a:ext cx="4981433" cy="7096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chemeClr val="tx2"/>
                </a:solidFill>
              </a:rPr>
              <a:t>TỔ CHỨC BỘ MÁY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59C065D-13A2-4145-9C33-378542194A1A}"/>
              </a:ext>
            </a:extLst>
          </p:cNvPr>
          <p:cNvSpPr/>
          <p:nvPr/>
        </p:nvSpPr>
        <p:spPr>
          <a:xfrm>
            <a:off x="1119117" y="1119116"/>
            <a:ext cx="6346209" cy="85980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1. 	Quyết định thành lập: </a:t>
            </a:r>
            <a:r>
              <a:rPr lang="nl-NL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vi-V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uyết định</a:t>
            </a:r>
            <a:r>
              <a:rPr lang="nl-NL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số 29/QĐ/UBND ngày 22/9/2004 của </a:t>
            </a:r>
            <a:r>
              <a:rPr lang="nl-NL" sz="18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UBND </a:t>
            </a:r>
            <a:r>
              <a:rPr lang="nl-NL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phường Hải Yên</a:t>
            </a:r>
            <a:endParaRPr lang="vi-VN" dirty="0">
              <a:solidFill>
                <a:schemeClr val="tx2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7549CEB-CC77-9FCF-1F36-1D6E7EDA88F6}"/>
              </a:ext>
            </a:extLst>
          </p:cNvPr>
          <p:cNvSpPr/>
          <p:nvPr/>
        </p:nvSpPr>
        <p:spPr>
          <a:xfrm>
            <a:off x="1815152" y="2139287"/>
            <a:ext cx="7342496" cy="85980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2. Quyết định thành lập Hội đồng trường: Số 1496/QĐ-UBND ngày 22/4/2024 </a:t>
            </a:r>
            <a:r>
              <a:rPr lang="nl-NL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 UBND thành phố Móng Cái</a:t>
            </a:r>
            <a:r>
              <a:rPr lang="vi-VN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BF5364D-0A55-D1DE-A1FF-EC91DEFCC375}"/>
              </a:ext>
            </a:extLst>
          </p:cNvPr>
          <p:cNvSpPr/>
          <p:nvPr/>
        </p:nvSpPr>
        <p:spPr>
          <a:xfrm>
            <a:off x="2759122" y="3330053"/>
            <a:ext cx="7124131" cy="85980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3. Quyết định điều động, bổ nhiệm Hiệu trưởng: Quyết định số 4780/QĐ-UBND ngày 29/8/2023 của UBND thành phố Móng Cái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0E88E73-CB6D-757D-02E5-B4CD5F1BC8C0}"/>
              </a:ext>
            </a:extLst>
          </p:cNvPr>
          <p:cNvSpPr/>
          <p:nvPr/>
        </p:nvSpPr>
        <p:spPr>
          <a:xfrm>
            <a:off x="3357348" y="4445760"/>
            <a:ext cx="7738281" cy="910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4. Quyết định điều động, bổ nhiệm Phó hiệu </a:t>
            </a:r>
            <a:r>
              <a:rPr lang="vi-VN" dirty="0" smtClean="0">
                <a:solidFill>
                  <a:schemeClr val="tx2"/>
                </a:solidFill>
              </a:rPr>
              <a:t>trưởng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r>
              <a:rPr lang="vi-VN" dirty="0" smtClean="0">
                <a:solidFill>
                  <a:schemeClr val="tx2"/>
                </a:solidFill>
              </a:rPr>
              <a:t>: </a:t>
            </a:r>
            <a:r>
              <a:rPr lang="vi-VN" dirty="0">
                <a:solidFill>
                  <a:schemeClr val="tx2"/>
                </a:solidFill>
              </a:rPr>
              <a:t>Quyết định số 4771/QĐ-UBND ngày 29/8/2024 của UBND thành phố Móng </a:t>
            </a:r>
            <a:r>
              <a:rPr lang="vi-VN" dirty="0" smtClean="0">
                <a:solidFill>
                  <a:schemeClr val="tx2"/>
                </a:solidFill>
              </a:rPr>
              <a:t>Cái</a:t>
            </a:r>
            <a:endParaRPr lang="vi-VN" dirty="0">
              <a:solidFill>
                <a:schemeClr val="tx2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51D716F-B247-E93D-31B4-FF60EF7371DA}"/>
              </a:ext>
            </a:extLst>
          </p:cNvPr>
          <p:cNvSpPr/>
          <p:nvPr/>
        </p:nvSpPr>
        <p:spPr>
          <a:xfrm>
            <a:off x="4121624" y="5636526"/>
            <a:ext cx="7410734" cy="83933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5. Quyết định điều động, bổ nhiệm Phó hiệu </a:t>
            </a:r>
            <a:r>
              <a:rPr lang="vi-VN" dirty="0" smtClean="0">
                <a:solidFill>
                  <a:schemeClr val="tx2"/>
                </a:solidFill>
              </a:rPr>
              <a:t>trưởng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vi-VN" dirty="0" smtClean="0">
                <a:solidFill>
                  <a:schemeClr val="tx2"/>
                </a:solidFill>
              </a:rPr>
              <a:t>: </a:t>
            </a:r>
            <a:r>
              <a:rPr lang="vi-VN" dirty="0">
                <a:solidFill>
                  <a:schemeClr val="tx2"/>
                </a:solidFill>
              </a:rPr>
              <a:t>Quyết định số 947/QĐ-UBND ngày 14/3/2024 của UBND thành phố Móng Cái </a:t>
            </a:r>
          </a:p>
        </p:txBody>
      </p:sp>
    </p:spTree>
    <p:extLst>
      <p:ext uri="{BB962C8B-B14F-4D97-AF65-F5344CB8AC3E}">
        <p14:creationId xmlns:p14="http://schemas.microsoft.com/office/powerpoint/2010/main" val="94446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74765DD-3C5D-F978-9BF7-F5D904BA83C8}"/>
              </a:ext>
            </a:extLst>
          </p:cNvPr>
          <p:cNvSpPr/>
          <p:nvPr/>
        </p:nvSpPr>
        <p:spPr>
          <a:xfrm>
            <a:off x="2497540" y="177421"/>
            <a:ext cx="7315200" cy="55955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SƠ ĐỒ TỔ CHỨC BỘ MÁY TRƯỜNG MẦM NON HẢI YÊN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1624792-E66B-0673-F7F3-30B89D5C855A}"/>
              </a:ext>
            </a:extLst>
          </p:cNvPr>
          <p:cNvSpPr/>
          <p:nvPr/>
        </p:nvSpPr>
        <p:spPr>
          <a:xfrm>
            <a:off x="4107976" y="832512"/>
            <a:ext cx="3330054" cy="43673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  <a:p>
            <a:pPr algn="ctr"/>
            <a:r>
              <a:rPr lang="vi-VN" dirty="0">
                <a:solidFill>
                  <a:schemeClr val="tx2"/>
                </a:solidFill>
              </a:rPr>
              <a:t>Bí thư chi bộ: Hà Bích Thủy</a:t>
            </a:r>
          </a:p>
          <a:p>
            <a:pPr algn="ctr"/>
            <a:endParaRPr lang="vi-VN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86A8791-61F9-0E5C-01D8-5D34427A31B4}"/>
              </a:ext>
            </a:extLst>
          </p:cNvPr>
          <p:cNvSpPr/>
          <p:nvPr/>
        </p:nvSpPr>
        <p:spPr>
          <a:xfrm>
            <a:off x="4142095" y="1521724"/>
            <a:ext cx="3330054" cy="83251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Chủ tịch hội đồng trường</a:t>
            </a:r>
          </a:p>
          <a:p>
            <a:pPr algn="ctr"/>
            <a:endParaRPr lang="vi-VN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EB47AB-24F3-FF3D-F921-0243CD32B636}"/>
              </a:ext>
            </a:extLst>
          </p:cNvPr>
          <p:cNvSpPr/>
          <p:nvPr/>
        </p:nvSpPr>
        <p:spPr>
          <a:xfrm>
            <a:off x="4142095" y="1937980"/>
            <a:ext cx="3330054" cy="40943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Hà Bích Thủy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2B56740-6368-1DFA-D722-E69FFEE880DD}"/>
              </a:ext>
            </a:extLst>
          </p:cNvPr>
          <p:cNvSpPr/>
          <p:nvPr/>
        </p:nvSpPr>
        <p:spPr>
          <a:xfrm>
            <a:off x="4142095" y="2665865"/>
            <a:ext cx="3330054" cy="83251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Hiệu trưởng: Hà Bích Thủy</a:t>
            </a:r>
          </a:p>
          <a:p>
            <a:pPr algn="ctr"/>
            <a:endParaRPr lang="vi-VN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D9B4275-40F9-7A29-C393-921605133D64}"/>
              </a:ext>
            </a:extLst>
          </p:cNvPr>
          <p:cNvSpPr/>
          <p:nvPr/>
        </p:nvSpPr>
        <p:spPr>
          <a:xfrm>
            <a:off x="327546" y="2238231"/>
            <a:ext cx="2579427" cy="105087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Chủ tịch công đoàn</a:t>
            </a:r>
          </a:p>
          <a:p>
            <a:pPr algn="ctr"/>
            <a:endParaRPr lang="vi-VN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A0DD5FA-77BA-C521-1BEE-C736EDE0CBAE}"/>
              </a:ext>
            </a:extLst>
          </p:cNvPr>
          <p:cNvSpPr/>
          <p:nvPr/>
        </p:nvSpPr>
        <p:spPr>
          <a:xfrm>
            <a:off x="341194" y="2797789"/>
            <a:ext cx="2579427" cy="52316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Hoàng Thị Hảo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46D5209-405E-77E8-BE12-14A189AC78C1}"/>
              </a:ext>
            </a:extLst>
          </p:cNvPr>
          <p:cNvSpPr/>
          <p:nvPr/>
        </p:nvSpPr>
        <p:spPr>
          <a:xfrm>
            <a:off x="8516203" y="2183642"/>
            <a:ext cx="2579427" cy="100993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Bí thư chi đoàn</a:t>
            </a:r>
          </a:p>
          <a:p>
            <a:pPr algn="ctr"/>
            <a:endParaRPr lang="vi-VN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C59DCE0-71DA-1A9C-888D-9EA7305FDD96}"/>
              </a:ext>
            </a:extLst>
          </p:cNvPr>
          <p:cNvSpPr/>
          <p:nvPr/>
        </p:nvSpPr>
        <p:spPr>
          <a:xfrm>
            <a:off x="8523026" y="2670411"/>
            <a:ext cx="2579427" cy="52316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solidFill>
                  <a:schemeClr val="tx2"/>
                </a:solidFill>
              </a:rPr>
              <a:t>Trần Thị Hồng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D27B7EA-622D-F2AA-7BC9-FD456B7979AC}"/>
              </a:ext>
            </a:extLst>
          </p:cNvPr>
          <p:cNvSpPr/>
          <p:nvPr/>
        </p:nvSpPr>
        <p:spPr>
          <a:xfrm>
            <a:off x="341194" y="3755403"/>
            <a:ext cx="3207224" cy="7779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Phó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hiệu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trưởng</a:t>
            </a:r>
            <a:endParaRPr lang="en-US" dirty="0">
              <a:solidFill>
                <a:schemeClr val="tx2"/>
              </a:solidFill>
            </a:endParaRPr>
          </a:p>
          <a:p>
            <a:pPr algn="ctr"/>
            <a:r>
              <a:rPr lang="en-US" dirty="0">
                <a:solidFill>
                  <a:schemeClr val="tx2"/>
                </a:solidFill>
              </a:rPr>
              <a:t>Trung </a:t>
            </a:r>
            <a:r>
              <a:rPr lang="en-US" dirty="0" err="1">
                <a:solidFill>
                  <a:schemeClr val="tx2"/>
                </a:solidFill>
              </a:rPr>
              <a:t>Nữ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Hạnh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Thương</a:t>
            </a:r>
            <a:endParaRPr lang="vi-VN" dirty="0">
              <a:solidFill>
                <a:schemeClr val="tx2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5FC7DEA-AB2F-4B82-1992-73F380E2C4A8}"/>
              </a:ext>
            </a:extLst>
          </p:cNvPr>
          <p:cNvSpPr/>
          <p:nvPr/>
        </p:nvSpPr>
        <p:spPr>
          <a:xfrm>
            <a:off x="8052179" y="3755403"/>
            <a:ext cx="2811439" cy="7779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Phó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hiệu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trưởng</a:t>
            </a:r>
            <a:endParaRPr lang="en-US" dirty="0">
              <a:solidFill>
                <a:schemeClr val="tx2"/>
              </a:solidFill>
            </a:endParaRPr>
          </a:p>
          <a:p>
            <a:pPr algn="ctr"/>
            <a:r>
              <a:rPr lang="en-US" dirty="0">
                <a:solidFill>
                  <a:schemeClr val="tx2"/>
                </a:solidFill>
              </a:rPr>
              <a:t>Hoàng </a:t>
            </a:r>
            <a:r>
              <a:rPr lang="en-US" dirty="0" err="1">
                <a:solidFill>
                  <a:schemeClr val="tx2"/>
                </a:solidFill>
              </a:rPr>
              <a:t>Thị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Hảo</a:t>
            </a:r>
            <a:endParaRPr lang="vi-VN" dirty="0">
              <a:solidFill>
                <a:schemeClr val="tx2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BF47C33-3C96-1FF6-9448-5B55F6E9C6C7}"/>
              </a:ext>
            </a:extLst>
          </p:cNvPr>
          <p:cNvSpPr/>
          <p:nvPr/>
        </p:nvSpPr>
        <p:spPr>
          <a:xfrm>
            <a:off x="0" y="4967769"/>
            <a:ext cx="2156346" cy="18902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Tổ</a:t>
            </a:r>
            <a:r>
              <a:rPr lang="en-US" sz="1400" dirty="0">
                <a:solidFill>
                  <a:schemeClr val="tx1"/>
                </a:solidFill>
              </a:rPr>
              <a:t> MG 5-6 </a:t>
            </a:r>
            <a:r>
              <a:rPr lang="en-US" sz="1400" dirty="0" err="1">
                <a:solidFill>
                  <a:schemeClr val="tx1"/>
                </a:solidFill>
              </a:rPr>
              <a:t>tuổi</a:t>
            </a: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Vương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Hồng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Hạnh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Tình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Hải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Bùi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Duyên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Nga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Chu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Mai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Nhung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Lê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Lợi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endParaRPr lang="en-US" sz="1200" dirty="0"/>
          </a:p>
          <a:p>
            <a:pPr algn="ctr"/>
            <a:endParaRPr lang="vi-VN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5D0C959-5D65-6CB2-1E58-AE524616868D}"/>
              </a:ext>
            </a:extLst>
          </p:cNvPr>
          <p:cNvSpPr/>
          <p:nvPr/>
        </p:nvSpPr>
        <p:spPr>
          <a:xfrm>
            <a:off x="2374711" y="4967771"/>
            <a:ext cx="2156346" cy="18902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Tổ</a:t>
            </a:r>
            <a:r>
              <a:rPr lang="en-US" sz="1400" dirty="0">
                <a:solidFill>
                  <a:schemeClr val="tx1"/>
                </a:solidFill>
              </a:rPr>
              <a:t> MG 4-5 </a:t>
            </a:r>
            <a:r>
              <a:rPr lang="en-US" sz="1400" dirty="0" err="1">
                <a:solidFill>
                  <a:schemeClr val="tx1"/>
                </a:solidFill>
              </a:rPr>
              <a:t>tuổi</a:t>
            </a: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Thu </a:t>
            </a:r>
            <a:r>
              <a:rPr lang="en-US" sz="1300" dirty="0" err="1">
                <a:solidFill>
                  <a:schemeClr val="tx1"/>
                </a:solidFill>
              </a:rPr>
              <a:t>Huyền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Huyền</a:t>
            </a:r>
            <a:r>
              <a:rPr lang="en-US" sz="1300" dirty="0">
                <a:solidFill>
                  <a:schemeClr val="tx1"/>
                </a:solidFill>
              </a:rPr>
              <a:t> Trang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Lê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Hải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Hậu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Bùi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Bạn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Hà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Huyền</a:t>
            </a:r>
            <a:r>
              <a:rPr lang="en-US" sz="1300" dirty="0">
                <a:solidFill>
                  <a:schemeClr val="tx1"/>
                </a:solidFill>
              </a:rPr>
              <a:t> Trang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Ngô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Thu Sao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Trần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Hồng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Sang</a:t>
            </a:r>
          </a:p>
          <a:p>
            <a:pPr marL="285750" indent="-285750" algn="ctr">
              <a:buFontTx/>
              <a:buChar char="-"/>
            </a:pPr>
            <a:endParaRPr lang="en-US" sz="1200" dirty="0"/>
          </a:p>
          <a:p>
            <a:pPr algn="ctr"/>
            <a:endParaRPr lang="vi-VN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17DFA4C-4915-D65E-6A32-848D64F5B5CD}"/>
              </a:ext>
            </a:extLst>
          </p:cNvPr>
          <p:cNvSpPr/>
          <p:nvPr/>
        </p:nvSpPr>
        <p:spPr>
          <a:xfrm>
            <a:off x="4749422" y="4967771"/>
            <a:ext cx="2361062" cy="18902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Tổ</a:t>
            </a:r>
            <a:r>
              <a:rPr lang="en-US" sz="1400" dirty="0">
                <a:solidFill>
                  <a:schemeClr val="tx1"/>
                </a:solidFill>
              </a:rPr>
              <a:t> MG 3-4 </a:t>
            </a:r>
            <a:r>
              <a:rPr lang="en-US" sz="1400" dirty="0" err="1">
                <a:solidFill>
                  <a:schemeClr val="tx1"/>
                </a:solidFill>
              </a:rPr>
              <a:t>tuổi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và</a:t>
            </a:r>
            <a:r>
              <a:rPr lang="en-US" sz="1400" dirty="0">
                <a:solidFill>
                  <a:schemeClr val="tx1"/>
                </a:solidFill>
              </a:rPr>
              <a:t> NT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Thu </a:t>
            </a:r>
            <a:r>
              <a:rPr lang="en-US" sz="1300" dirty="0" err="1">
                <a:solidFill>
                  <a:schemeClr val="tx1"/>
                </a:solidFill>
              </a:rPr>
              <a:t>Hằng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Lam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Lê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Kíu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Oanh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Nguyên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Hiền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Hoàng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Thanh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Hải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Yên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endParaRPr lang="en-US" sz="1200" dirty="0"/>
          </a:p>
          <a:p>
            <a:pPr algn="ctr"/>
            <a:endParaRPr lang="vi-VN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CCF6EFE-E761-7CF4-DB5E-991A96E45A7D}"/>
              </a:ext>
            </a:extLst>
          </p:cNvPr>
          <p:cNvSpPr/>
          <p:nvPr/>
        </p:nvSpPr>
        <p:spPr>
          <a:xfrm>
            <a:off x="7233313" y="4967771"/>
            <a:ext cx="2361062" cy="18902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Tổ</a:t>
            </a:r>
            <a:r>
              <a:rPr lang="en-US" sz="1400" dirty="0">
                <a:solidFill>
                  <a:schemeClr val="tx1"/>
                </a:solidFill>
              </a:rPr>
              <a:t> MG 3-4 </a:t>
            </a:r>
            <a:r>
              <a:rPr lang="en-US" sz="1400" dirty="0" err="1">
                <a:solidFill>
                  <a:schemeClr val="tx1"/>
                </a:solidFill>
              </a:rPr>
              <a:t>tuổi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và</a:t>
            </a:r>
            <a:r>
              <a:rPr lang="en-US" sz="1400" dirty="0">
                <a:solidFill>
                  <a:schemeClr val="tx1"/>
                </a:solidFill>
              </a:rPr>
              <a:t> NT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Ngân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Đoàn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Liên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Mạch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Khánh Liên</a:t>
            </a: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Đào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Dung</a:t>
            </a:r>
          </a:p>
          <a:p>
            <a:pPr marL="285750" indent="-285750" algn="ctr">
              <a:buFontTx/>
              <a:buChar char="-"/>
            </a:pPr>
            <a:endParaRPr lang="en-US" sz="1200" dirty="0"/>
          </a:p>
          <a:p>
            <a:pPr algn="ctr"/>
            <a:endParaRPr lang="vi-VN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1FA852F-107E-F2FC-7D01-5FBD26BEAAED}"/>
              </a:ext>
            </a:extLst>
          </p:cNvPr>
          <p:cNvSpPr/>
          <p:nvPr/>
        </p:nvSpPr>
        <p:spPr>
          <a:xfrm>
            <a:off x="9805916" y="4967768"/>
            <a:ext cx="2361062" cy="18902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Tổ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văn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phòng</a:t>
            </a: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Hoàng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Thùy</a:t>
            </a:r>
            <a:r>
              <a:rPr lang="en-US" sz="1300" dirty="0">
                <a:solidFill>
                  <a:schemeClr val="tx1"/>
                </a:solidFill>
              </a:rPr>
              <a:t> Dung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Hoàng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Hải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Dương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Lượng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 err="1">
                <a:solidFill>
                  <a:schemeClr val="tx1"/>
                </a:solidFill>
              </a:rPr>
              <a:t>Nguyễn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Đức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Chính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/>
                </a:solidFill>
              </a:rPr>
              <a:t>Vũ </a:t>
            </a:r>
            <a:r>
              <a:rPr lang="en-US" sz="1300" dirty="0" err="1">
                <a:solidFill>
                  <a:schemeClr val="tx1"/>
                </a:solidFill>
              </a:rPr>
              <a:t>Thị</a:t>
            </a:r>
            <a:r>
              <a:rPr lang="en-US" sz="1300" dirty="0">
                <a:solidFill>
                  <a:schemeClr val="tx1"/>
                </a:solidFill>
              </a:rPr>
              <a:t> Thu </a:t>
            </a:r>
            <a:r>
              <a:rPr lang="en-US" sz="1300" dirty="0" err="1">
                <a:solidFill>
                  <a:schemeClr val="tx1"/>
                </a:solidFill>
              </a:rPr>
              <a:t>Ngân</a:t>
            </a:r>
            <a:endParaRPr lang="en-US" sz="1300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endParaRPr lang="en-US" sz="1200" dirty="0"/>
          </a:p>
          <a:p>
            <a:pPr algn="ctr"/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31165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63636" y="318655"/>
            <a:ext cx="5029200" cy="512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359726" y="1080655"/>
            <a:ext cx="5237019" cy="2396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0866977276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tử:hachi.mc2010@gmail.com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67144" y="4197928"/>
            <a:ext cx="5237019" cy="2396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0333645084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tử:ngogiaminhly@gmail.com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874326" y="4197928"/>
            <a:ext cx="5237019" cy="2396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0963785428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tử:hoanghaotq78@gmail.com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6205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527</TotalTime>
  <Words>435</Words>
  <Application>Microsoft Office PowerPoint</Application>
  <PresentationFormat>Widescreen</PresentationFormat>
  <Paragraphs>84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Cơ cấu tổ chức</dc:title>
  <dc:creator>ismail - [2010]</dc:creator>
  <cp:lastModifiedBy>Hanh Ngan</cp:lastModifiedBy>
  <cp:revision>47</cp:revision>
  <dcterms:created xsi:type="dcterms:W3CDTF">2024-03-22T09:02:07Z</dcterms:created>
  <dcterms:modified xsi:type="dcterms:W3CDTF">2025-03-31T22:34:28Z</dcterms:modified>
</cp:coreProperties>
</file>